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1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426" r:id="rId1"/>
    <p:sldMasterId id="2147484401" r:id="rId2"/>
    <p:sldMasterId id="2147484414" r:id="rId3"/>
  </p:sldMasterIdLst>
  <p:notesMasterIdLst>
    <p:notesMasterId r:id="rId72"/>
  </p:notesMasterIdLst>
  <p:handoutMasterIdLst>
    <p:handoutMasterId r:id="rId73"/>
  </p:handoutMasterIdLst>
  <p:sldIdLst>
    <p:sldId id="860" r:id="rId4"/>
    <p:sldId id="257" r:id="rId5"/>
    <p:sldId id="414" r:id="rId6"/>
    <p:sldId id="858" r:id="rId7"/>
    <p:sldId id="859" r:id="rId8"/>
    <p:sldId id="260" r:id="rId9"/>
    <p:sldId id="868" r:id="rId10"/>
    <p:sldId id="867" r:id="rId11"/>
    <p:sldId id="262" r:id="rId12"/>
    <p:sldId id="264" r:id="rId13"/>
    <p:sldId id="265" r:id="rId14"/>
    <p:sldId id="869" r:id="rId15"/>
    <p:sldId id="821" r:id="rId16"/>
    <p:sldId id="862" r:id="rId17"/>
    <p:sldId id="822" r:id="rId18"/>
    <p:sldId id="840" r:id="rId19"/>
    <p:sldId id="863" r:id="rId20"/>
    <p:sldId id="808" r:id="rId21"/>
    <p:sldId id="864" r:id="rId22"/>
    <p:sldId id="841" r:id="rId23"/>
    <p:sldId id="865" r:id="rId24"/>
    <p:sldId id="268" r:id="rId25"/>
    <p:sldId id="866" r:id="rId26"/>
    <p:sldId id="853" r:id="rId27"/>
    <p:sldId id="267" r:id="rId28"/>
    <p:sldId id="304" r:id="rId29"/>
    <p:sldId id="870" r:id="rId30"/>
    <p:sldId id="825" r:id="rId31"/>
    <p:sldId id="826" r:id="rId32"/>
    <p:sldId id="843" r:id="rId33"/>
    <p:sldId id="871" r:id="rId34"/>
    <p:sldId id="872" r:id="rId35"/>
    <p:sldId id="827" r:id="rId36"/>
    <p:sldId id="873" r:id="rId37"/>
    <p:sldId id="844" r:id="rId38"/>
    <p:sldId id="424" r:id="rId39"/>
    <p:sldId id="425" r:id="rId40"/>
    <p:sldId id="313" r:id="rId41"/>
    <p:sldId id="874" r:id="rId42"/>
    <p:sldId id="259" r:id="rId43"/>
    <p:sldId id="828" r:id="rId44"/>
    <p:sldId id="829" r:id="rId45"/>
    <p:sldId id="830" r:id="rId46"/>
    <p:sldId id="831" r:id="rId47"/>
    <p:sldId id="433" r:id="rId48"/>
    <p:sldId id="434" r:id="rId49"/>
    <p:sldId id="852" r:id="rId50"/>
    <p:sldId id="833" r:id="rId51"/>
    <p:sldId id="875" r:id="rId52"/>
    <p:sldId id="834" r:id="rId53"/>
    <p:sldId id="435" r:id="rId54"/>
    <p:sldId id="410" r:id="rId55"/>
    <p:sldId id="846" r:id="rId56"/>
    <p:sldId id="836" r:id="rId57"/>
    <p:sldId id="837" r:id="rId58"/>
    <p:sldId id="270" r:id="rId59"/>
    <p:sldId id="839" r:id="rId60"/>
    <p:sldId id="848" r:id="rId61"/>
    <p:sldId id="849" r:id="rId62"/>
    <p:sldId id="854" r:id="rId63"/>
    <p:sldId id="847" r:id="rId64"/>
    <p:sldId id="855" r:id="rId65"/>
    <p:sldId id="850" r:id="rId66"/>
    <p:sldId id="856" r:id="rId67"/>
    <p:sldId id="274" r:id="rId68"/>
    <p:sldId id="279" r:id="rId69"/>
    <p:sldId id="289" r:id="rId70"/>
    <p:sldId id="851" r:id="rId71"/>
  </p:sldIdLst>
  <p:sldSz cx="9144000" cy="6858000" type="screen4x3"/>
  <p:notesSz cx="6858000" cy="9144000"/>
  <p:embeddedFontLst>
    <p:embeddedFont>
      <p:font typeface="Calibri" panose="020F0502020204030204" pitchFamily="34" charset="0"/>
      <p:regular r:id="rId74"/>
      <p:bold r:id="rId75"/>
      <p:italic r:id="rId76"/>
      <p:boldItalic r:id="rId77"/>
    </p:embeddedFont>
    <p:embeddedFont>
      <p:font typeface="Cambria" panose="02040503050406030204" pitchFamily="18" charset="0"/>
      <p:regular r:id="rId78"/>
      <p:bold r:id="rId79"/>
      <p:italic r:id="rId80"/>
      <p:boldItalic r:id="rId81"/>
    </p:embeddedFont>
    <p:embeddedFont>
      <p:font typeface="Cambria Math" panose="02040503050406030204" pitchFamily="18" charset="0"/>
      <p:regular r:id="rId82"/>
    </p:embeddedFont>
    <p:embeddedFont>
      <p:font typeface="Consolas" panose="020B0609020204030204" pitchFamily="49" charset="0"/>
      <p:regular r:id="rId83"/>
      <p:bold r:id="rId84"/>
      <p:italic r:id="rId85"/>
      <p:boldItalic r:id="rId86"/>
    </p:embeddedFont>
    <p:embeddedFont>
      <p:font typeface="KaiTi" panose="02010609060101010101" pitchFamily="49" charset="-122"/>
      <p:regular r:id="rId87"/>
    </p:embeddedFont>
    <p:embeddedFont>
      <p:font typeface="Malgun Gothic" panose="020B0503020000020004" pitchFamily="34" charset="-127"/>
      <p:regular r:id="rId88"/>
      <p:bold r:id="rId89"/>
    </p:embeddedFont>
    <p:embeddedFont>
      <p:font typeface="MS Mincho" panose="02020609040205080304" pitchFamily="49" charset="-128"/>
      <p:regular r:id="rId90"/>
    </p:embeddedFont>
    <p:embeddedFont>
      <p:font typeface="等线" panose="02010600030101010101" pitchFamily="2" charset="-122"/>
      <p:regular r:id="rId91"/>
      <p:bold r:id="rId92"/>
    </p:embeddedFont>
    <p:embeddedFont>
      <p:font typeface="等线" panose="02010600030101010101" pitchFamily="2" charset="-122"/>
      <p:regular r:id="rId91"/>
      <p:bold r:id="rId92"/>
    </p:embeddedFont>
    <p:embeddedFont>
      <p:font typeface="等线 Light" panose="02010600030101010101" pitchFamily="2" charset="-122"/>
      <p:regular r:id="rId93"/>
    </p:embeddedFont>
    <p:embeddedFont>
      <p:font typeface="宋体" panose="02010600030101010101" pitchFamily="2" charset="-122"/>
      <p:regular r:id="rId94"/>
    </p:embeddedFont>
    <p:embeddedFont>
      <p:font typeface="宋体" panose="02010600030101010101" pitchFamily="2" charset="-122"/>
      <p:regular r:id="rId94"/>
    </p:embeddedFont>
    <p:embeddedFont>
      <p:font typeface="微软雅黑" panose="020B0503020204020204" pitchFamily="34" charset="-122"/>
      <p:regular r:id="rId95"/>
      <p:bold r:id="rId96"/>
    </p:embeddedFont>
    <p:embeddedFont>
      <p:font typeface="微软雅黑" panose="020B0503020204020204" pitchFamily="34" charset="-122"/>
      <p:regular r:id="rId95"/>
      <p:bold r:id="rId96"/>
    </p:embeddedFont>
  </p:embeddedFontLst>
  <p:defaultTextStyle>
    <a:defPPr>
      <a:defRPr lang="ko-KR"/>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anose="0201060903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anose="0201060903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anose="0201060903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anose="0201060903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楷体_GB2312" panose="0201060903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6" autoAdjust="0"/>
    <p:restoredTop sz="72877" autoAdjust="0"/>
  </p:normalViewPr>
  <p:slideViewPr>
    <p:cSldViewPr>
      <p:cViewPr varScale="1">
        <p:scale>
          <a:sx n="63" d="100"/>
          <a:sy n="63" d="100"/>
        </p:scale>
        <p:origin x="2045"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323"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3.fntdata"/><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font" Target="fonts/font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4.fntdata"/><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93" Type="http://schemas.openxmlformats.org/officeDocument/2006/relationships/font" Target="fonts/font20.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437CA47-B1FD-254C-86AF-266040D2BCB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latinLnBrk="1" hangingPunct="0">
              <a:defRPr sz="1200"/>
            </a:lvl1pPr>
          </a:lstStyle>
          <a:p>
            <a:pPr>
              <a:defRPr/>
            </a:pPr>
            <a:endParaRPr lang="zh-CN" altLang="en-US"/>
          </a:p>
        </p:txBody>
      </p:sp>
      <p:sp>
        <p:nvSpPr>
          <p:cNvPr id="84995" name="Rectangle 3">
            <a:extLst>
              <a:ext uri="{FF2B5EF4-FFF2-40B4-BE49-F238E27FC236}">
                <a16:creationId xmlns:a16="http://schemas.microsoft.com/office/drawing/2014/main" id="{CE3DFF50-3CD7-884F-998D-36F1AB8460FD}"/>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latinLnBrk="1" hangingPunct="0">
              <a:defRPr sz="1200"/>
            </a:lvl1pPr>
          </a:lstStyle>
          <a:p>
            <a:pPr>
              <a:defRPr/>
            </a:pPr>
            <a:fld id="{E0F4A6A0-FE9F-5E41-BF12-E3EBC0843D8E}" type="datetimeFigureOut">
              <a:rPr lang="zh-CN" altLang="en-US"/>
              <a:pPr>
                <a:defRPr/>
              </a:pPr>
              <a:t>2023/5/16</a:t>
            </a:fld>
            <a:endParaRPr lang="en-US" altLang="zh-CN"/>
          </a:p>
        </p:txBody>
      </p:sp>
      <p:sp>
        <p:nvSpPr>
          <p:cNvPr id="84996" name="Rectangle 4">
            <a:extLst>
              <a:ext uri="{FF2B5EF4-FFF2-40B4-BE49-F238E27FC236}">
                <a16:creationId xmlns:a16="http://schemas.microsoft.com/office/drawing/2014/main" id="{7D3B26CF-91C4-DC48-BCA9-93E41398B722}"/>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latinLnBrk="1" hangingPunct="0">
              <a:defRPr sz="1200"/>
            </a:lvl1pPr>
          </a:lstStyle>
          <a:p>
            <a:pPr>
              <a:defRPr/>
            </a:pPr>
            <a:endParaRPr lang="en-US" altLang="zh-CN"/>
          </a:p>
        </p:txBody>
      </p:sp>
      <p:sp>
        <p:nvSpPr>
          <p:cNvPr id="84997" name="Rectangle 5">
            <a:extLst>
              <a:ext uri="{FF2B5EF4-FFF2-40B4-BE49-F238E27FC236}">
                <a16:creationId xmlns:a16="http://schemas.microsoft.com/office/drawing/2014/main" id="{72C01690-8CB7-1B4C-B76B-4E5AA73173BC}"/>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latinLnBrk="1">
              <a:defRPr sz="1200" smtClean="0"/>
            </a:lvl1pPr>
          </a:lstStyle>
          <a:p>
            <a:pPr>
              <a:defRPr/>
            </a:pPr>
            <a:fld id="{959D6980-0C4A-DB46-85D0-791F6BC8FB19}"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6CC4CAA-75C9-7940-A7D7-240FDC8A343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latinLnBrk="1" hangingPunct="1">
              <a:defRPr sz="1200">
                <a:latin typeface="Times New Roman" pitchFamily="18" charset="0"/>
              </a:defRPr>
            </a:lvl1pPr>
          </a:lstStyle>
          <a:p>
            <a:pPr>
              <a:defRPr/>
            </a:pPr>
            <a:endParaRPr lang="zh-CN" altLang="en-US"/>
          </a:p>
        </p:txBody>
      </p:sp>
      <p:sp>
        <p:nvSpPr>
          <p:cNvPr id="3" name="日期占位符 2">
            <a:extLst>
              <a:ext uri="{FF2B5EF4-FFF2-40B4-BE49-F238E27FC236}">
                <a16:creationId xmlns:a16="http://schemas.microsoft.com/office/drawing/2014/main" id="{88519887-7C3C-564A-BD6C-3C611ED6BFC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latinLnBrk="1" hangingPunct="1">
              <a:defRPr sz="1200">
                <a:latin typeface="Times New Roman" pitchFamily="18" charset="0"/>
              </a:defRPr>
            </a:lvl1pPr>
          </a:lstStyle>
          <a:p>
            <a:pPr>
              <a:defRPr/>
            </a:pPr>
            <a:fld id="{5555BAEF-DFA0-C542-85CD-DAE609101D5E}" type="datetimeFigureOut">
              <a:rPr lang="zh-CN" altLang="en-US"/>
              <a:pPr>
                <a:defRPr/>
              </a:pPr>
              <a:t>2023/5/16</a:t>
            </a:fld>
            <a:endParaRPr lang="zh-CN" altLang="en-US"/>
          </a:p>
        </p:txBody>
      </p:sp>
      <p:sp>
        <p:nvSpPr>
          <p:cNvPr id="4" name="幻灯片图像占位符 3">
            <a:extLst>
              <a:ext uri="{FF2B5EF4-FFF2-40B4-BE49-F238E27FC236}">
                <a16:creationId xmlns:a16="http://schemas.microsoft.com/office/drawing/2014/main" id="{AB32757B-43D1-BF48-882C-21F682811B7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85339F63-086F-9641-B71E-968052685D49}"/>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59E7217D-0F21-F848-9255-F1F9018758D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latinLnBrk="1" hangingPunct="1">
              <a:defRPr sz="1200">
                <a:latin typeface="Times New Roman" pitchFamily="18" charset="0"/>
              </a:defRPr>
            </a:lvl1pPr>
          </a:lstStyle>
          <a:p>
            <a:pPr>
              <a:defRPr/>
            </a:pPr>
            <a:endParaRPr lang="zh-CN" altLang="en-US"/>
          </a:p>
        </p:txBody>
      </p:sp>
      <p:sp>
        <p:nvSpPr>
          <p:cNvPr id="7" name="灯片编号占位符 6">
            <a:extLst>
              <a:ext uri="{FF2B5EF4-FFF2-40B4-BE49-F238E27FC236}">
                <a16:creationId xmlns:a16="http://schemas.microsoft.com/office/drawing/2014/main" id="{DC1BFB8E-5DC5-114E-9CED-E242E665BCE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latinLnBrk="1" hangingPunct="1">
              <a:defRPr sz="1200" smtClean="0"/>
            </a:lvl1pPr>
          </a:lstStyle>
          <a:p>
            <a:pPr>
              <a:defRPr/>
            </a:pPr>
            <a:fld id="{7E6D3CD2-79C2-5147-AD0C-04394B4334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algun Gothic" panose="020B0503020000020004" pitchFamily="34" charset="-127"/>
        <a:cs typeface="+mn-cs"/>
      </a:defRPr>
    </a:lvl1pPr>
    <a:lvl2pPr marL="457200" algn="l" rtl="0" eaLnBrk="0" fontAlgn="base" hangingPunct="0">
      <a:spcBef>
        <a:spcPct val="30000"/>
      </a:spcBef>
      <a:spcAft>
        <a:spcPct val="0"/>
      </a:spcAft>
      <a:defRPr sz="1200" kern="1200">
        <a:solidFill>
          <a:schemeClr val="tx1"/>
        </a:solidFill>
        <a:latin typeface="+mn-lt"/>
        <a:ea typeface="Malgun Gothic" panose="020B0503020000020004" pitchFamily="34" charset="-127"/>
        <a:cs typeface="+mn-cs"/>
      </a:defRPr>
    </a:lvl2pPr>
    <a:lvl3pPr marL="914400" algn="l" rtl="0" eaLnBrk="0" fontAlgn="base" hangingPunct="0">
      <a:spcBef>
        <a:spcPct val="30000"/>
      </a:spcBef>
      <a:spcAft>
        <a:spcPct val="0"/>
      </a:spcAft>
      <a:defRPr sz="1200" kern="1200">
        <a:solidFill>
          <a:schemeClr val="tx1"/>
        </a:solidFill>
        <a:latin typeface="+mn-lt"/>
        <a:ea typeface="Malgun Gothic" panose="020B0503020000020004" pitchFamily="34" charset="-127"/>
        <a:cs typeface="+mn-cs"/>
      </a:defRPr>
    </a:lvl3pPr>
    <a:lvl4pPr marL="1371600" algn="l" rtl="0" eaLnBrk="0" fontAlgn="base" hangingPunct="0">
      <a:spcBef>
        <a:spcPct val="30000"/>
      </a:spcBef>
      <a:spcAft>
        <a:spcPct val="0"/>
      </a:spcAft>
      <a:defRPr sz="1200" kern="1200">
        <a:solidFill>
          <a:schemeClr val="tx1"/>
        </a:solidFill>
        <a:latin typeface="+mn-lt"/>
        <a:ea typeface="Malgun Gothic" panose="020B0503020000020004" pitchFamily="34" charset="-127"/>
        <a:cs typeface="+mn-cs"/>
      </a:defRPr>
    </a:lvl4pPr>
    <a:lvl5pPr marL="1828800" algn="l" rtl="0" eaLnBrk="0" fontAlgn="base" hangingPunct="0">
      <a:spcBef>
        <a:spcPct val="30000"/>
      </a:spcBef>
      <a:spcAft>
        <a:spcPct val="0"/>
      </a:spcAft>
      <a:defRPr sz="1200" kern="1200">
        <a:solidFill>
          <a:schemeClr val="tx1"/>
        </a:solidFill>
        <a:latin typeface="+mn-lt"/>
        <a:ea typeface="Malgun Gothic" panose="020B0503020000020004"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13</a:t>
            </a:fld>
            <a:endParaRPr lang="zh-CN" altLang="en-US"/>
          </a:p>
        </p:txBody>
      </p:sp>
    </p:spTree>
    <p:extLst>
      <p:ext uri="{BB962C8B-B14F-4D97-AF65-F5344CB8AC3E}">
        <p14:creationId xmlns:p14="http://schemas.microsoft.com/office/powerpoint/2010/main" val="314446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17</a:t>
            </a:fld>
            <a:endParaRPr lang="zh-CN" altLang="en-US"/>
          </a:p>
        </p:txBody>
      </p:sp>
    </p:spTree>
    <p:extLst>
      <p:ext uri="{BB962C8B-B14F-4D97-AF65-F5344CB8AC3E}">
        <p14:creationId xmlns:p14="http://schemas.microsoft.com/office/powerpoint/2010/main" val="44827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64112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24</a:t>
            </a:fld>
            <a:endParaRPr lang="zh-CN" altLang="en-US"/>
          </a:p>
        </p:txBody>
      </p:sp>
    </p:spTree>
    <p:extLst>
      <p:ext uri="{BB962C8B-B14F-4D97-AF65-F5344CB8AC3E}">
        <p14:creationId xmlns:p14="http://schemas.microsoft.com/office/powerpoint/2010/main" val="1079597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3477568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30612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28</a:t>
            </a:fld>
            <a:endParaRPr lang="zh-CN" altLang="en-US"/>
          </a:p>
        </p:txBody>
      </p:sp>
    </p:spTree>
    <p:extLst>
      <p:ext uri="{BB962C8B-B14F-4D97-AF65-F5344CB8AC3E}">
        <p14:creationId xmlns:p14="http://schemas.microsoft.com/office/powerpoint/2010/main" val="3042735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29</a:t>
            </a:fld>
            <a:endParaRPr lang="zh-CN" altLang="en-US"/>
          </a:p>
        </p:txBody>
      </p:sp>
    </p:spTree>
    <p:extLst>
      <p:ext uri="{BB962C8B-B14F-4D97-AF65-F5344CB8AC3E}">
        <p14:creationId xmlns:p14="http://schemas.microsoft.com/office/powerpoint/2010/main" val="108174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30</a:t>
            </a:fld>
            <a:endParaRPr lang="zh-CN" altLang="en-US"/>
          </a:p>
        </p:txBody>
      </p:sp>
    </p:spTree>
    <p:extLst>
      <p:ext uri="{BB962C8B-B14F-4D97-AF65-F5344CB8AC3E}">
        <p14:creationId xmlns:p14="http://schemas.microsoft.com/office/powerpoint/2010/main" val="278913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3</a:t>
            </a:fld>
            <a:endParaRPr lang="zh-CN" altLang="en-US"/>
          </a:p>
        </p:txBody>
      </p:sp>
    </p:spTree>
    <p:extLst>
      <p:ext uri="{BB962C8B-B14F-4D97-AF65-F5344CB8AC3E}">
        <p14:creationId xmlns:p14="http://schemas.microsoft.com/office/powerpoint/2010/main" val="318187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37</a:t>
            </a:fld>
            <a:endParaRPr lang="zh-CN" altLang="en-US"/>
          </a:p>
        </p:txBody>
      </p:sp>
    </p:spTree>
    <p:extLst>
      <p:ext uri="{BB962C8B-B14F-4D97-AF65-F5344CB8AC3E}">
        <p14:creationId xmlns:p14="http://schemas.microsoft.com/office/powerpoint/2010/main" val="1785301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290997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341868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556915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2395951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2346328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44</a:t>
            </a:fld>
            <a:endParaRPr lang="en-US"/>
          </a:p>
        </p:txBody>
      </p:sp>
    </p:spTree>
    <p:extLst>
      <p:ext uri="{BB962C8B-B14F-4D97-AF65-F5344CB8AC3E}">
        <p14:creationId xmlns:p14="http://schemas.microsoft.com/office/powerpoint/2010/main" val="3964432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47</a:t>
            </a:fld>
            <a:endParaRPr lang="en-US"/>
          </a:p>
        </p:txBody>
      </p:sp>
    </p:spTree>
    <p:extLst>
      <p:ext uri="{BB962C8B-B14F-4D97-AF65-F5344CB8AC3E}">
        <p14:creationId xmlns:p14="http://schemas.microsoft.com/office/powerpoint/2010/main" val="3621029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48</a:t>
            </a:fld>
            <a:endParaRPr lang="en-US"/>
          </a:p>
        </p:txBody>
      </p:sp>
    </p:spTree>
    <p:extLst>
      <p:ext uri="{BB962C8B-B14F-4D97-AF65-F5344CB8AC3E}">
        <p14:creationId xmlns:p14="http://schemas.microsoft.com/office/powerpoint/2010/main" val="3974036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49</a:t>
            </a:fld>
            <a:endParaRPr lang="en-US"/>
          </a:p>
        </p:txBody>
      </p:sp>
    </p:spTree>
    <p:extLst>
      <p:ext uri="{BB962C8B-B14F-4D97-AF65-F5344CB8AC3E}">
        <p14:creationId xmlns:p14="http://schemas.microsoft.com/office/powerpoint/2010/main" val="49655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4</a:t>
            </a:fld>
            <a:endParaRPr lang="zh-CN" altLang="en-US"/>
          </a:p>
        </p:txBody>
      </p:sp>
    </p:spTree>
    <p:extLst>
      <p:ext uri="{BB962C8B-B14F-4D97-AF65-F5344CB8AC3E}">
        <p14:creationId xmlns:p14="http://schemas.microsoft.com/office/powerpoint/2010/main" val="1896911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50</a:t>
            </a:fld>
            <a:endParaRPr lang="en-US"/>
          </a:p>
        </p:txBody>
      </p:sp>
    </p:spTree>
    <p:extLst>
      <p:ext uri="{BB962C8B-B14F-4D97-AF65-F5344CB8AC3E}">
        <p14:creationId xmlns:p14="http://schemas.microsoft.com/office/powerpoint/2010/main" val="3412410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51</a:t>
            </a:fld>
            <a:endParaRPr lang="zh-CN" altLang="en-US"/>
          </a:p>
        </p:txBody>
      </p:sp>
    </p:spTree>
    <p:extLst>
      <p:ext uri="{BB962C8B-B14F-4D97-AF65-F5344CB8AC3E}">
        <p14:creationId xmlns:p14="http://schemas.microsoft.com/office/powerpoint/2010/main" val="1686215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53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54</a:t>
            </a:fld>
            <a:endParaRPr lang="en-US"/>
          </a:p>
        </p:txBody>
      </p:sp>
    </p:spTree>
    <p:extLst>
      <p:ext uri="{BB962C8B-B14F-4D97-AF65-F5344CB8AC3E}">
        <p14:creationId xmlns:p14="http://schemas.microsoft.com/office/powerpoint/2010/main" val="1251975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55</a:t>
            </a:fld>
            <a:endParaRPr lang="en-US"/>
          </a:p>
        </p:txBody>
      </p:sp>
    </p:spTree>
    <p:extLst>
      <p:ext uri="{BB962C8B-B14F-4D97-AF65-F5344CB8AC3E}">
        <p14:creationId xmlns:p14="http://schemas.microsoft.com/office/powerpoint/2010/main" val="627207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56</a:t>
            </a:fld>
            <a:endParaRPr lang="en-US"/>
          </a:p>
        </p:txBody>
      </p:sp>
    </p:spTree>
    <p:extLst>
      <p:ext uri="{BB962C8B-B14F-4D97-AF65-F5344CB8AC3E}">
        <p14:creationId xmlns:p14="http://schemas.microsoft.com/office/powerpoint/2010/main" val="2395968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57</a:t>
            </a:fld>
            <a:endParaRPr lang="en-US"/>
          </a:p>
        </p:txBody>
      </p:sp>
    </p:spTree>
    <p:extLst>
      <p:ext uri="{BB962C8B-B14F-4D97-AF65-F5344CB8AC3E}">
        <p14:creationId xmlns:p14="http://schemas.microsoft.com/office/powerpoint/2010/main" val="142449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58</a:t>
            </a:fld>
            <a:endParaRPr lang="en-US"/>
          </a:p>
        </p:txBody>
      </p:sp>
    </p:spTree>
    <p:extLst>
      <p:ext uri="{BB962C8B-B14F-4D97-AF65-F5344CB8AC3E}">
        <p14:creationId xmlns:p14="http://schemas.microsoft.com/office/powerpoint/2010/main" val="1310025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59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5</a:t>
            </a:fld>
            <a:endParaRPr lang="zh-CN" altLang="en-US"/>
          </a:p>
        </p:txBody>
      </p:sp>
    </p:spTree>
    <p:extLst>
      <p:ext uri="{BB962C8B-B14F-4D97-AF65-F5344CB8AC3E}">
        <p14:creationId xmlns:p14="http://schemas.microsoft.com/office/powerpoint/2010/main" val="69920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E6D3CD2-79C2-5147-AD0C-04394B433431}" type="slidenum">
              <a:rPr lang="zh-CN" altLang="en-US" smtClean="0"/>
              <a:pPr>
                <a:defRPr/>
              </a:pPr>
              <a:t>60</a:t>
            </a:fld>
            <a:endParaRPr lang="zh-CN" altLang="en-US"/>
          </a:p>
        </p:txBody>
      </p:sp>
    </p:spTree>
    <p:extLst>
      <p:ext uri="{BB962C8B-B14F-4D97-AF65-F5344CB8AC3E}">
        <p14:creationId xmlns:p14="http://schemas.microsoft.com/office/powerpoint/2010/main" val="603220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u="none" strike="noStrike"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AA1DCB0-233A-4550-8A20-ED1C8603D104}" type="slidenum">
              <a:rPr lang="zh-CN" altLang="en-US" smtClean="0"/>
              <a:t>61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63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65</a:t>
            </a:fld>
            <a:endParaRPr lang="en-US"/>
          </a:p>
        </p:txBody>
      </p:sp>
    </p:spTree>
    <p:extLst>
      <p:ext uri="{BB962C8B-B14F-4D97-AF65-F5344CB8AC3E}">
        <p14:creationId xmlns:p14="http://schemas.microsoft.com/office/powerpoint/2010/main" val="2582815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66</a:t>
            </a:fld>
            <a:endParaRPr lang="en-US"/>
          </a:p>
        </p:txBody>
      </p:sp>
    </p:spTree>
    <p:extLst>
      <p:ext uri="{BB962C8B-B14F-4D97-AF65-F5344CB8AC3E}">
        <p14:creationId xmlns:p14="http://schemas.microsoft.com/office/powerpoint/2010/main" val="3608325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67</a:t>
            </a:fld>
            <a:endParaRPr lang="en-US"/>
          </a:p>
        </p:txBody>
      </p:sp>
    </p:spTree>
    <p:extLst>
      <p:ext uri="{BB962C8B-B14F-4D97-AF65-F5344CB8AC3E}">
        <p14:creationId xmlns:p14="http://schemas.microsoft.com/office/powerpoint/2010/main" val="3678175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68</a:t>
            </a:fld>
            <a:endParaRPr lang="zh-CN" altLang="en-US"/>
          </a:p>
        </p:txBody>
      </p:sp>
    </p:spTree>
    <p:extLst>
      <p:ext uri="{BB962C8B-B14F-4D97-AF65-F5344CB8AC3E}">
        <p14:creationId xmlns:p14="http://schemas.microsoft.com/office/powerpoint/2010/main" val="326545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247502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133340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242698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37468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2750085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BCFC4-B684-4B16-AB66-18DDD8C39A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C89E4D-423C-490A-A6A5-333F3E1B99A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5D038F1-E091-4407-B8B0-E8EEF58A4F42}"/>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6431A963-A03B-4A59-8CB4-589271E760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54F378-3635-429C-9242-13080FE29166}"/>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600445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3E7FF-80CC-4902-BD1A-0D13D4BDD7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797E6B0-24CE-47A3-97EA-12D4D17B100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092123-6C7F-4E9E-AF45-4BD5D499ACA5}"/>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A42083B0-0065-4BA1-824B-F95691A686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C09BDE-F562-43DA-8653-D77077C40E0D}"/>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62408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4E5AD2C-E694-4D32-A9F1-ED09C92B0AA7}"/>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82618A-1808-40EE-94AD-33BABDB9967D}"/>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6A009C-9D22-4E92-9EC5-9407A1E26182}"/>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C207E801-1C5A-4739-9D94-B8084CA021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B9CA9F-211A-42CA-BB95-207113355E42}"/>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2504095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3E122-F690-4BBF-94CC-0C883125AF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FA99D0-2241-4DBE-AD99-47EE3BBD8C3C}"/>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4" name="页脚占位符 3">
            <a:extLst>
              <a:ext uri="{FF2B5EF4-FFF2-40B4-BE49-F238E27FC236}">
                <a16:creationId xmlns:a16="http://schemas.microsoft.com/office/drawing/2014/main" id="{2D5F79FC-8640-47F0-A305-BA855FDF613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E9D84F2-11C3-479E-B73B-0196160D6868}"/>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00006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B7F4D637-313E-5E42-B442-4DE043B01BD2}"/>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CB93F3E2-CDC7-A140-8870-441D7EF37981}"/>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a:extLst>
              <a:ext uri="{FF2B5EF4-FFF2-40B4-BE49-F238E27FC236}">
                <a16:creationId xmlns:a16="http://schemas.microsoft.com/office/drawing/2014/main" id="{75F4D0DB-B6CE-984A-B2A2-E944F0F8CC0C}"/>
              </a:ext>
            </a:extLst>
          </p:cNvPr>
          <p:cNvSpPr>
            <a:spLocks noGrp="1" noChangeArrowheads="1"/>
          </p:cNvSpPr>
          <p:nvPr>
            <p:ph type="sldNum" sz="quarter" idx="12"/>
          </p:nvPr>
        </p:nvSpPr>
        <p:spPr>
          <a:ln/>
        </p:spPr>
        <p:txBody>
          <a:bodyPr/>
          <a:lstStyle>
            <a:lvl1pPr>
              <a:defRPr/>
            </a:lvl1pPr>
          </a:lstStyle>
          <a:p>
            <a:pPr>
              <a:defRPr/>
            </a:pPr>
            <a:fld id="{6695875E-1D8E-5C47-A1E8-9C990B064D39}" type="slidenum">
              <a:rPr lang="en-US" altLang="ko-KR"/>
              <a:pPr>
                <a:defRPr/>
              </a:pPr>
              <a:t>‹#›</a:t>
            </a:fld>
            <a:endParaRPr lang="en-US" altLang="ko-KR"/>
          </a:p>
        </p:txBody>
      </p:sp>
    </p:spTree>
    <p:extLst>
      <p:ext uri="{BB962C8B-B14F-4D97-AF65-F5344CB8AC3E}">
        <p14:creationId xmlns:p14="http://schemas.microsoft.com/office/powerpoint/2010/main" val="1547104796"/>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04005" y="6317858"/>
            <a:ext cx="455692"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558"/>
            <a:endParaRPr lang="en-US" sz="1999" dirty="0">
              <a:solidFill>
                <a:prstClr val="white"/>
              </a:solidFill>
            </a:endParaRPr>
          </a:p>
        </p:txBody>
      </p:sp>
      <p:sp>
        <p:nvSpPr>
          <p:cNvPr id="18" name="Slide Number Placeholder 4"/>
          <p:cNvSpPr>
            <a:spLocks noGrp="1"/>
          </p:cNvSpPr>
          <p:nvPr>
            <p:ph type="sldNum" sz="quarter" idx="13"/>
          </p:nvPr>
        </p:nvSpPr>
        <p:spPr>
          <a:xfrm>
            <a:off x="8732405" y="6340868"/>
            <a:ext cx="457681" cy="366183"/>
          </a:xfrm>
          <a:prstGeom prst="rect">
            <a:avLst/>
          </a:prstGeom>
        </p:spPr>
        <p:txBody>
          <a:bodyPr anchor="ctr"/>
          <a:lstStyle>
            <a:lvl1pPr algn="ctr">
              <a:defRPr sz="1001" b="1">
                <a:solidFill>
                  <a:schemeClr val="tx1">
                    <a:lumMod val="75000"/>
                    <a:lumOff val="25000"/>
                  </a:schemeClr>
                </a:solidFill>
              </a:defRPr>
            </a:lvl1pPr>
          </a:lstStyle>
          <a:p>
            <a:pPr defTabSz="1031558"/>
            <a:fld id="{C136B7D2-B98C-44FD-8D04-7EC62A564975}" type="slidenum">
              <a:rPr lang="en-US" smtClean="0">
                <a:solidFill>
                  <a:prstClr val="black">
                    <a:lumMod val="75000"/>
                    <a:lumOff val="25000"/>
                  </a:prstClr>
                </a:solidFill>
              </a:rPr>
              <a:pPr defTabSz="1031558"/>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1752600" y="356629"/>
            <a:ext cx="5638800" cy="471365"/>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2514600" y="825951"/>
            <a:ext cx="4114800" cy="267661"/>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1"/>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Picture Placeholder 6"/>
          <p:cNvSpPr>
            <a:spLocks noGrp="1"/>
          </p:cNvSpPr>
          <p:nvPr>
            <p:ph type="pic" sz="quarter" idx="10" hasCustomPrompt="1"/>
          </p:nvPr>
        </p:nvSpPr>
        <p:spPr>
          <a:xfrm>
            <a:off x="0" y="1272416"/>
            <a:ext cx="9143998" cy="4921720"/>
          </a:xfrm>
          <a:prstGeom prst="downArrowCallout">
            <a:avLst>
              <a:gd name="adj1" fmla="val 50000"/>
              <a:gd name="adj2" fmla="val 15352"/>
              <a:gd name="adj3" fmla="val 5443"/>
              <a:gd name="adj4" fmla="val 94557"/>
            </a:avLst>
          </a:prstGeom>
        </p:spPr>
        <p:txBody>
          <a:bodyPr anchor="t"/>
          <a:lstStyle>
            <a:lvl1pPr algn="ctr">
              <a:buNone/>
              <a:defRPr sz="12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48530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BCFC4-B684-4B16-AB66-18DDD8C39A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C89E4D-423C-490A-A6A5-333F3E1B99A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5D038F1-E091-4407-B8B0-E8EEF58A4F42}"/>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6431A963-A03B-4A59-8CB4-589271E760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54F378-3635-429C-9242-13080FE29166}"/>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2971291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5FACC-312D-43DF-BEED-6A6DDF7ED8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2A5583-2CAF-487D-956D-DFA18D6F9F1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03CECF-C022-474C-B113-39BC785B6153}"/>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70BC3BC8-C707-4D76-94C1-A5AAE9623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2BFF6E-05F4-4190-988C-539C0A2AE456}"/>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490108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C62D5-522B-44C1-8C29-E43B37C077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AA8132F-3AE3-45E4-93D7-A40D7BF787B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07C2B0F-B3C5-415E-BFDC-EBA9B83AB6F7}"/>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FE00D4BD-7989-43D4-BC5D-478680365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598A5F-E2CA-431F-AC7A-175BA6C3F737}"/>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504808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2B4EB-7363-4B17-BFFA-74CFAF60F7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2165F5-909A-4923-8373-0FEF3058E25A}"/>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F678828-CC36-4D75-AF73-567CB1E05641}"/>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62BFF05-F0F8-4622-A819-550AFDAD143F}"/>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155EDBAD-AECD-4EA7-8213-D4C8AFE5EB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69D9A0-1526-4DBA-9408-807551F8B8BB}"/>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044247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B56D7-6B8E-4A6F-954B-27A22699743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AE4078-4EDE-4156-8240-57C9B12B20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2B2748-EC30-4DFE-8800-0FADAD08374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DEAA7F7-F745-4B69-85CF-02A60D093A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520F8F9-497B-4CC9-97E9-B05434E3D5E8}"/>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5F4745D-857D-4C0F-9A33-A61288F9ACF3}"/>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8" name="页脚占位符 7">
            <a:extLst>
              <a:ext uri="{FF2B5EF4-FFF2-40B4-BE49-F238E27FC236}">
                <a16:creationId xmlns:a16="http://schemas.microsoft.com/office/drawing/2014/main" id="{9BBF9326-0BAB-4D7F-9226-2E705C914B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8CBA490-0274-46A8-8EAF-C4350BDA099A}"/>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63229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5FACC-312D-43DF-BEED-6A6DDF7ED8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2A5583-2CAF-487D-956D-DFA18D6F9F1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03CECF-C022-474C-B113-39BC785B6153}"/>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70BC3BC8-C707-4D76-94C1-A5AAE9623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2BFF6E-05F4-4190-988C-539C0A2AE456}"/>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292811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338EC-7210-42A7-9F2E-CD6388DF0C4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17CEA9-B1C1-4869-A5E7-0A531141D202}"/>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4" name="页脚占位符 3">
            <a:extLst>
              <a:ext uri="{FF2B5EF4-FFF2-40B4-BE49-F238E27FC236}">
                <a16:creationId xmlns:a16="http://schemas.microsoft.com/office/drawing/2014/main" id="{0902752C-7060-41DD-B0D8-2CC1755A9D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8A263D-5296-41AB-9C14-4132608C01BE}"/>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423039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B9818ED-71B6-4EE5-B0E0-A2EBBE3625C3}"/>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3" name="页脚占位符 2">
            <a:extLst>
              <a:ext uri="{FF2B5EF4-FFF2-40B4-BE49-F238E27FC236}">
                <a16:creationId xmlns:a16="http://schemas.microsoft.com/office/drawing/2014/main" id="{2A6F3126-F358-4167-B0FE-88B129891C5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6056F80-B425-4938-AB46-75533209A439}"/>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776098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CF8C8-58FC-4E91-9789-45B551C0DB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85D53C-E466-49C1-AC98-F778216F68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DC886BA-E888-47E7-81C4-48B4B35714D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DD09B1D-7A9F-489B-BE6D-B6BC634BB99E}"/>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48DF1524-27EA-4389-96D1-6025F90A7C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B5419F-14C0-4E9A-B2EE-3BDBB913B2C8}"/>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680553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B4AA3-9562-4F5F-AFB4-5133CA70602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6D0D1-F1F5-4890-ACDF-8CCBEB605F6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8189405-FF4C-49CE-BE3B-B4B24E63C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2E882F5-B064-4091-9C62-A4CB5D15A505}"/>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DF8F5108-2CE2-4A43-9B84-2577C61C6E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02EFBA-9764-40DB-AAA7-E93D6F12F8D2}"/>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551757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3E7FF-80CC-4902-BD1A-0D13D4BDD7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797E6B0-24CE-47A3-97EA-12D4D17B100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092123-6C7F-4E9E-AF45-4BD5D499ACA5}"/>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A42083B0-0065-4BA1-824B-F95691A686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C09BDE-F562-43DA-8653-D77077C40E0D}"/>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821584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4E5AD2C-E694-4D32-A9F1-ED09C92B0AA7}"/>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82618A-1808-40EE-94AD-33BABDB9967D}"/>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6A009C-9D22-4E92-9EC5-9407A1E26182}"/>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C207E801-1C5A-4739-9D94-B8084CA021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B9CA9F-211A-42CA-BB95-207113355E42}"/>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241816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3E122-F690-4BBF-94CC-0C883125AF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FA99D0-2241-4DBE-AD99-47EE3BBD8C3C}"/>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4" name="页脚占位符 3">
            <a:extLst>
              <a:ext uri="{FF2B5EF4-FFF2-40B4-BE49-F238E27FC236}">
                <a16:creationId xmlns:a16="http://schemas.microsoft.com/office/drawing/2014/main" id="{2D5F79FC-8640-47F0-A305-BA855FDF613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E9D84F2-11C3-479E-B73B-0196160D6868}"/>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156932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5248D-BD69-4764-AC17-1366D5ED55A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7DC117-AE9F-46EF-8AE8-F4263FFB6E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A66D331-7D0F-46CE-B144-54AB15D2E311}"/>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898226A5-76B7-4AA6-A30C-4648EBEBE2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577AD6-0491-46CA-B080-AFD18B778119}"/>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2310996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F363F-D429-4E86-AC75-35B41BCEAD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3C5622-597F-496C-AF32-316D1009A7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9D3535-3EC7-452F-83C9-C13E6D57A783}"/>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7B7BB19A-587E-4464-9C8B-A6359BAA6A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2A6AD3-725D-4331-BB10-325C202AB74E}"/>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3892216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7FAF0-B0C4-4507-B077-90302436E9C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D3E213-D0F1-4E9A-AD20-CED479CF876F}"/>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E5F0C1E-16E8-440F-A2B4-F2EA532BA230}"/>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16890C27-A20E-4D0B-B0A3-213FA9A839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851031-B24F-4DAA-8EA5-1B4D9D196EDF}"/>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970138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C62D5-522B-44C1-8C29-E43B37C077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AA8132F-3AE3-45E4-93D7-A40D7BF787B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07C2B0F-B3C5-415E-BFDC-EBA9B83AB6F7}"/>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FE00D4BD-7989-43D4-BC5D-478680365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598A5F-E2CA-431F-AC7A-175BA6C3F737}"/>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5888132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C7D19-8EBE-446D-AA09-9C8A3CB5BA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6066BB-EB0C-4663-95EB-D506A9117212}"/>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E6FE80E-0BE5-40C8-93A7-F61A8C6E84BC}"/>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429A2F0-CD38-48DD-B765-E3DAAE0FD647}"/>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B76CCEAE-89FC-4EAD-A3EA-15E6F868AD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3248AB-D477-440B-AA7D-91A50A1DD0F9}"/>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4102102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03BF4-6411-4CDA-9F08-112C933E2AA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5BB056A-C3FD-49FF-9CF4-C45D6B6C31F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DC59757-586C-4BED-9534-B544DFF1EE61}"/>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C01A860-DE01-47F5-AA60-DEA5DB9834C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CFC5579-7871-4973-9C7C-9653B8E06A06}"/>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E7DB353-CB27-4D95-93C0-3F01E8FAC705}"/>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8" name="页脚占位符 7">
            <a:extLst>
              <a:ext uri="{FF2B5EF4-FFF2-40B4-BE49-F238E27FC236}">
                <a16:creationId xmlns:a16="http://schemas.microsoft.com/office/drawing/2014/main" id="{BE6F4642-CB48-45EC-9F2A-97604CFA9B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3513020-336D-4D76-B1F6-4E9D23F6A7C8}"/>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3689784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E40E5-B060-4F2E-9FC4-8A08D7C6F44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240D5CA-493F-409F-9E45-9B32E36F9650}"/>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4" name="页脚占位符 3">
            <a:extLst>
              <a:ext uri="{FF2B5EF4-FFF2-40B4-BE49-F238E27FC236}">
                <a16:creationId xmlns:a16="http://schemas.microsoft.com/office/drawing/2014/main" id="{8B5E02CA-3F78-402D-96BA-5CE68CEB08B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5C6DE7-E21C-426E-9EB3-B3F833EA8C45}"/>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427504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0730C7-5ECF-4B1C-A301-0B87260F619E}"/>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3" name="页脚占位符 2">
            <a:extLst>
              <a:ext uri="{FF2B5EF4-FFF2-40B4-BE49-F238E27FC236}">
                <a16:creationId xmlns:a16="http://schemas.microsoft.com/office/drawing/2014/main" id="{A902E0A5-F0D7-4BF5-BD6D-EA93FA9586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E68A878-0D05-4844-BD69-E5BFEB57A16C}"/>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7550117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4D6AB-8D34-4498-9C22-8A73E37890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8CC359-05DF-49ED-8EFD-712D307CF0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46D4FB8-96D6-4190-856A-ADF1D675EDF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944D6C6-1264-4E76-AD2A-C5ADDCFFAF41}"/>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31853B24-CAC1-4DFA-9E1F-74A55E04E3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0AEE3E-7830-40C4-B032-613E40C0D626}"/>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14673367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073D9-8A72-4557-AB5D-36E7FDB009D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174BF1-6521-4E9D-B817-81DA4EB08CF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6FB0C5-1B62-4E78-AF71-31389409D19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151A267-977A-4FAE-85E6-4813E1FBA69A}"/>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5EE06A63-3D11-455D-A89E-2CBBFB00FA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9AE40F-539F-4FFD-B10D-D470FE3D10EF}"/>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125684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8EE94-FCBF-43D0-8553-B879EFC2A8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3A5620-10DA-49F4-B594-E19BD797793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F29896-FFC5-47EE-AC68-8951E7DFF262}"/>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9DB88F0E-05EF-47BD-860D-A7206A5276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0C8942-F2C6-47BE-8FE9-2C3324719B7B}"/>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2810454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3134B3-9620-4533-819E-E373A497D763}"/>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38D215-A3D0-411F-8028-3284075E5CB8}"/>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1304393-2E2E-44CF-8354-9ACE9FB00C36}"/>
              </a:ext>
            </a:extLst>
          </p:cNvPr>
          <p:cNvSpPr>
            <a:spLocks noGrp="1"/>
          </p:cNvSpPr>
          <p:nvPr>
            <p:ph type="dt" sz="half" idx="10"/>
          </p:nvPr>
        </p:nvSpPr>
        <p:spPr/>
        <p:txBody>
          <a:bodyPr/>
          <a:lstStyle/>
          <a:p>
            <a:fld id="{1B678016-AB72-4FA4-ABD0-773BBC87BF9B}"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C8BA4759-AE2B-4520-8A6B-6598E4BED0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3C1062-043C-456D-BBA6-AD6C0D3CFB2C}"/>
              </a:ext>
            </a:extLst>
          </p:cNvPr>
          <p:cNvSpPr>
            <a:spLocks noGrp="1"/>
          </p:cNvSpPr>
          <p:nvPr>
            <p:ph type="sldNum" sz="quarter" idx="12"/>
          </p:nvPr>
        </p:nvSpPr>
        <p:spPr/>
        <p:txBody>
          <a:body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100756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2B4EB-7363-4B17-BFFA-74CFAF60F7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2165F5-909A-4923-8373-0FEF3058E25A}"/>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F678828-CC36-4D75-AF73-567CB1E05641}"/>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62BFF05-F0F8-4622-A819-550AFDAD143F}"/>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155EDBAD-AECD-4EA7-8213-D4C8AFE5EB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69D9A0-1526-4DBA-9408-807551F8B8BB}"/>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10757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B56D7-6B8E-4A6F-954B-27A22699743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AE4078-4EDE-4156-8240-57C9B12B20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2B2748-EC30-4DFE-8800-0FADAD08374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DEAA7F7-F745-4B69-85CF-02A60D093A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520F8F9-497B-4CC9-97E9-B05434E3D5E8}"/>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5F4745D-857D-4C0F-9A33-A61288F9ACF3}"/>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8" name="页脚占位符 7">
            <a:extLst>
              <a:ext uri="{FF2B5EF4-FFF2-40B4-BE49-F238E27FC236}">
                <a16:creationId xmlns:a16="http://schemas.microsoft.com/office/drawing/2014/main" id="{9BBF9326-0BAB-4D7F-9226-2E705C914B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8CBA490-0274-46A8-8EAF-C4350BDA099A}"/>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428129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338EC-7210-42A7-9F2E-CD6388DF0C4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17CEA9-B1C1-4869-A5E7-0A531141D202}"/>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4" name="页脚占位符 3">
            <a:extLst>
              <a:ext uri="{FF2B5EF4-FFF2-40B4-BE49-F238E27FC236}">
                <a16:creationId xmlns:a16="http://schemas.microsoft.com/office/drawing/2014/main" id="{0902752C-7060-41DD-B0D8-2CC1755A9D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8A263D-5296-41AB-9C14-4132608C01BE}"/>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172090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B9818ED-71B6-4EE5-B0E0-A2EBBE3625C3}"/>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3" name="页脚占位符 2">
            <a:extLst>
              <a:ext uri="{FF2B5EF4-FFF2-40B4-BE49-F238E27FC236}">
                <a16:creationId xmlns:a16="http://schemas.microsoft.com/office/drawing/2014/main" id="{2A6F3126-F358-4167-B0FE-88B129891C5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6056F80-B425-4938-AB46-75533209A439}"/>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722657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CF8C8-58FC-4E91-9789-45B551C0DB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85D53C-E466-49C1-AC98-F778216F68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DC886BA-E888-47E7-81C4-48B4B35714D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DD09B1D-7A9F-489B-BE6D-B6BC634BB99E}"/>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48DF1524-27EA-4389-96D1-6025F90A7C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B5419F-14C0-4E9A-B2EE-3BDBB913B2C8}"/>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2899570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B4AA3-9562-4F5F-AFB4-5133CA70602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6D0D1-F1F5-4890-ACDF-8CCBEB605F6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8189405-FF4C-49CE-BE3B-B4B24E63C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2E882F5-B064-4091-9C62-A4CB5D15A505}"/>
              </a:ext>
            </a:extLst>
          </p:cNvPr>
          <p:cNvSpPr>
            <a:spLocks noGrp="1"/>
          </p:cNvSpPr>
          <p:nvPr>
            <p:ph type="dt" sz="half" idx="10"/>
          </p:nvPr>
        </p:nvSpPr>
        <p:spPr/>
        <p:txBody>
          <a:bodyPr/>
          <a:lstStyle/>
          <a:p>
            <a:fld id="{74D90971-18A7-4AEA-91D3-67CDE9AC8F8C}" type="datetimeFigureOut">
              <a:rPr lang="zh-CN" altLang="en-US" smtClean="0"/>
              <a:t>2023/5/16</a:t>
            </a:fld>
            <a:endParaRPr lang="zh-CN" altLang="en-US"/>
          </a:p>
        </p:txBody>
      </p:sp>
      <p:sp>
        <p:nvSpPr>
          <p:cNvPr id="6" name="页脚占位符 5">
            <a:extLst>
              <a:ext uri="{FF2B5EF4-FFF2-40B4-BE49-F238E27FC236}">
                <a16:creationId xmlns:a16="http://schemas.microsoft.com/office/drawing/2014/main" id="{DF8F5108-2CE2-4A43-9B84-2577C61C6E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02EFBA-9764-40DB-AAA7-E93D6F12F8D2}"/>
              </a:ext>
            </a:extLst>
          </p:cNvPr>
          <p:cNvSpPr>
            <a:spLocks noGrp="1"/>
          </p:cNvSpPr>
          <p:nvPr>
            <p:ph type="sldNum" sz="quarter" idx="12"/>
          </p:nvPr>
        </p:nvSpPr>
        <p:spPr/>
        <p:txBody>
          <a:body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2447093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7000" r="-17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E2A0C0D-4C28-4C8A-89C7-5ED46F8C300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048D8F-075D-4EF0-9C84-9A8D6AF0CFE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3C4D20-DC04-44F7-B5B3-4BD4E75FBC6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24B4C177-EEB2-49F0-BA55-4B17D520639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FFE177-7957-4600-92D9-EF56E994512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3715916392"/>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 id="2147484438" r:id="rId12"/>
    <p:sldLayoutId id="2147484439" r:id="rId13"/>
    <p:sldLayoutId id="214748444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17000" r="-17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E2A0C0D-4C28-4C8A-89C7-5ED46F8C300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048D8F-075D-4EF0-9C84-9A8D6AF0CFE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3C4D20-DC04-44F7-B5B3-4BD4E75FBC6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90971-18A7-4AEA-91D3-67CDE9AC8F8C}"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24B4C177-EEB2-49F0-BA55-4B17D520639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FFE177-7957-4600-92D9-EF56E994512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450C4-A3C8-481B-B6FF-094F911F30F9}" type="slidenum">
              <a:rPr lang="zh-CN" altLang="en-US" smtClean="0"/>
              <a:t>‹#›</a:t>
            </a:fld>
            <a:endParaRPr lang="zh-CN" altLang="en-US"/>
          </a:p>
        </p:txBody>
      </p:sp>
    </p:spTree>
    <p:extLst>
      <p:ext uri="{BB962C8B-B14F-4D97-AF65-F5344CB8AC3E}">
        <p14:creationId xmlns:p14="http://schemas.microsoft.com/office/powerpoint/2010/main" val="2785425947"/>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296127-CBA0-4B84-B22D-FDD9AFFDA3C6}"/>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E74504-2E56-4D37-8A8F-0D374FB977D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514FF7-5F22-466C-BE5F-C905A1E76C5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78016-AB72-4FA4-ABD0-773BBC87BF9B}" type="datetimeFigureOut">
              <a:rPr lang="zh-CN" altLang="en-US" smtClean="0"/>
              <a:t>2023/5/16</a:t>
            </a:fld>
            <a:endParaRPr lang="zh-CN" altLang="en-US"/>
          </a:p>
        </p:txBody>
      </p:sp>
      <p:sp>
        <p:nvSpPr>
          <p:cNvPr id="5" name="页脚占位符 4">
            <a:extLst>
              <a:ext uri="{FF2B5EF4-FFF2-40B4-BE49-F238E27FC236}">
                <a16:creationId xmlns:a16="http://schemas.microsoft.com/office/drawing/2014/main" id="{C42E72AF-AC4E-4174-A336-FBE961F3A6E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B483F3-879C-4B6F-AB55-37F7A5EB3AF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CFCCC-C4B4-45BD-9344-E9EB27B0F909}" type="slidenum">
              <a:rPr lang="zh-CN" altLang="en-US" smtClean="0"/>
              <a:t>‹#›</a:t>
            </a:fld>
            <a:endParaRPr lang="zh-CN" altLang="en-US"/>
          </a:p>
        </p:txBody>
      </p:sp>
    </p:spTree>
    <p:extLst>
      <p:ext uri="{BB962C8B-B14F-4D97-AF65-F5344CB8AC3E}">
        <p14:creationId xmlns:p14="http://schemas.microsoft.com/office/powerpoint/2010/main" val="2396771932"/>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20.xml"/><Relationship Id="rId7" Type="http://schemas.openxmlformats.org/officeDocument/2006/relationships/image" Target="../media/image110.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tags" Target="../tags/tag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5.tiff"/><Relationship Id="rId4" Type="http://schemas.openxmlformats.org/officeDocument/2006/relationships/hyperlink" Target="https://ofir.io/Neural-Language-Modeling-From-Scratch/"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4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3F48E-4A8E-BE5F-34AF-1A8715774BA9}"/>
              </a:ext>
            </a:extLst>
          </p:cNvPr>
          <p:cNvSpPr>
            <a:spLocks noGrp="1"/>
          </p:cNvSpPr>
          <p:nvPr>
            <p:ph type="ctrTitle"/>
          </p:nvPr>
        </p:nvSpPr>
        <p:spPr/>
        <p:txBody>
          <a:bodyPr/>
          <a:lstStyle/>
          <a:p>
            <a:r>
              <a:rPr kumimoji="1" lang="zh-CN" altLang="en-US" dirty="0"/>
              <a:t>第二章 中文分词</a:t>
            </a:r>
          </a:p>
        </p:txBody>
      </p:sp>
      <p:sp>
        <p:nvSpPr>
          <p:cNvPr id="3" name="副标题 2">
            <a:extLst>
              <a:ext uri="{FF2B5EF4-FFF2-40B4-BE49-F238E27FC236}">
                <a16:creationId xmlns:a16="http://schemas.microsoft.com/office/drawing/2014/main" id="{606DF51D-FDDB-4128-8A13-7A8ECF19408C}"/>
              </a:ext>
            </a:extLst>
          </p:cNvPr>
          <p:cNvSpPr>
            <a:spLocks noGrp="1"/>
          </p:cNvSpPr>
          <p:nvPr>
            <p:ph type="subTitle" idx="1"/>
          </p:nvPr>
        </p:nvSpPr>
        <p:spPr/>
        <p:txBody>
          <a:bodyPr/>
          <a:lstStyle/>
          <a:p>
            <a:r>
              <a:rPr kumimoji="1" lang="zh-CN" altLang="en-US" dirty="0"/>
              <a:t>自然语言处理</a:t>
            </a:r>
          </a:p>
        </p:txBody>
      </p:sp>
      <p:sp>
        <p:nvSpPr>
          <p:cNvPr id="4" name="灯片编号占位符 3">
            <a:extLst>
              <a:ext uri="{FF2B5EF4-FFF2-40B4-BE49-F238E27FC236}">
                <a16:creationId xmlns:a16="http://schemas.microsoft.com/office/drawing/2014/main" id="{86457EA8-DAB7-84F7-254E-9DE035C1B8D7}"/>
              </a:ext>
            </a:extLst>
          </p:cNvPr>
          <p:cNvSpPr>
            <a:spLocks noGrp="1"/>
          </p:cNvSpPr>
          <p:nvPr>
            <p:ph type="sldNum" sz="quarter" idx="12"/>
          </p:nvPr>
        </p:nvSpPr>
        <p:spPr/>
        <p:txBody>
          <a:bodyPr/>
          <a:lstStyle/>
          <a:p>
            <a:pPr>
              <a:defRPr/>
            </a:pPr>
            <a:fld id="{3BC617FF-03A5-9842-82A7-09D9E9BA748E}" type="slidenum">
              <a:rPr lang="en-US" altLang="ko-KR" smtClean="0"/>
              <a:pPr>
                <a:defRPr/>
              </a:pPr>
              <a:t>1</a:t>
            </a:fld>
            <a:endParaRPr lang="en-US" altLang="ko-KR"/>
          </a:p>
        </p:txBody>
      </p:sp>
    </p:spTree>
    <p:extLst>
      <p:ext uri="{BB962C8B-B14F-4D97-AF65-F5344CB8AC3E}">
        <p14:creationId xmlns:p14="http://schemas.microsoft.com/office/powerpoint/2010/main" val="233630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4BD96BC-134F-5B4D-D530-609211DBF6CD}"/>
              </a:ext>
            </a:extLst>
          </p:cNvPr>
          <p:cNvSpPr>
            <a:spLocks noGrp="1"/>
          </p:cNvSpPr>
          <p:nvPr>
            <p:ph type="sldNum" sz="quarter" idx="12"/>
          </p:nvPr>
        </p:nvSpPr>
        <p:spPr/>
        <p:txBody>
          <a:bodyPr/>
          <a:lstStyle/>
          <a:p>
            <a:pPr>
              <a:defRPr/>
            </a:pPr>
            <a:fld id="{6695875E-1D8E-5C47-A1E8-9C990B064D39}" type="slidenum">
              <a:rPr lang="en-US" altLang="ko-KR" smtClean="0"/>
              <a:pPr>
                <a:defRPr/>
              </a:pPr>
              <a:t>10</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2.3 </a:t>
            </a:r>
            <a:r>
              <a:rPr lang="zh-CN" altLang="en-US" b="1" dirty="0"/>
              <a:t>切分算法</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pPr>
              <a:lnSpc>
                <a:spcPct val="150000"/>
              </a:lnSpc>
            </a:pPr>
            <a:r>
              <a:rPr lang="zh-CN" altLang="en-US" dirty="0">
                <a:latin typeface="Microsoft YaHei" panose="020B0503020204020204" pitchFamily="34" charset="-122"/>
                <a:ea typeface="Microsoft YaHei" panose="020B0503020204020204" pitchFamily="34" charset="-122"/>
              </a:rPr>
              <a:t>完全切分（非标准意义分词）</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正向最长匹配</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逆向最长匹配</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双向最长匹配</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31770659"/>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E2EB00-884E-1933-DF9A-44AD4E720680}"/>
              </a:ext>
            </a:extLst>
          </p:cNvPr>
          <p:cNvSpPr>
            <a:spLocks noGrp="1"/>
          </p:cNvSpPr>
          <p:nvPr>
            <p:ph type="sldNum" sz="quarter" idx="12"/>
          </p:nvPr>
        </p:nvSpPr>
        <p:spPr/>
        <p:txBody>
          <a:bodyPr/>
          <a:lstStyle/>
          <a:p>
            <a:pPr>
              <a:defRPr/>
            </a:pPr>
            <a:fld id="{6695875E-1D8E-5C47-A1E8-9C990B064D39}" type="slidenum">
              <a:rPr lang="en-US" altLang="ko-KR" smtClean="0"/>
              <a:pPr>
                <a:defRPr/>
              </a:pPr>
              <a:t>11</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2.3.1 </a:t>
            </a:r>
            <a:r>
              <a:rPr lang="zh-CN" altLang="en-US" b="1" dirty="0"/>
              <a:t>完全切分</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300163"/>
            <a:ext cx="8301037" cy="5259387"/>
          </a:xfrm>
        </p:spPr>
        <p:txBody>
          <a:bodyPr>
            <a:normAutofit/>
          </a:bodyPr>
          <a:lstStyle/>
          <a:p>
            <a:r>
              <a:rPr lang="zh-CN" altLang="en-US" b="1" dirty="0">
                <a:latin typeface="Microsoft YaHei" panose="020B0503020204020204" pitchFamily="34" charset="-122"/>
                <a:ea typeface="Microsoft YaHei" panose="020B0503020204020204" pitchFamily="34" charset="-122"/>
              </a:rPr>
              <a:t>完全切分</a:t>
            </a:r>
            <a:r>
              <a:rPr lang="zh-CN" altLang="en-US" dirty="0">
                <a:latin typeface="Microsoft YaHei" panose="020B0503020204020204" pitchFamily="34" charset="-122"/>
                <a:ea typeface="Microsoft YaHei" panose="020B0503020204020204" pitchFamily="34" charset="-122"/>
              </a:rPr>
              <a:t>指的是，找出一段文本中的所有单词</a:t>
            </a:r>
            <a:endParaRPr lang="en-US" altLang="zh-CN" dirty="0">
              <a:latin typeface="Microsoft YaHei" panose="020B0503020204020204" pitchFamily="34" charset="-122"/>
              <a:ea typeface="Microsoft YaHei" panose="020B0503020204020204" pitchFamily="34" charset="-122"/>
            </a:endParaRPr>
          </a:p>
          <a:p>
            <a:pPr lvl="1"/>
            <a:r>
              <a:rPr lang="zh-CN" altLang="en-US" sz="2400" dirty="0">
                <a:latin typeface="Microsoft YaHei" panose="020B0503020204020204" pitchFamily="34" charset="-122"/>
                <a:ea typeface="Microsoft YaHei" panose="020B0503020204020204" pitchFamily="34" charset="-122"/>
              </a:rPr>
              <a:t>不是标准意义上的分词，遍历文本中的连续序列，查询该序列是否在词典中即可</a:t>
            </a:r>
            <a:endParaRPr lang="en-US" altLang="zh-CN" sz="2400" dirty="0">
              <a:latin typeface="Microsoft YaHei" panose="020B0503020204020204" pitchFamily="34" charset="-122"/>
              <a:ea typeface="Microsoft YaHei" panose="020B0503020204020204" pitchFamily="34" charset="-122"/>
            </a:endParaRPr>
          </a:p>
          <a:p>
            <a:pPr lvl="1"/>
            <a:r>
              <a:rPr lang="zh-CN" altLang="en-US" sz="2400" dirty="0">
                <a:latin typeface="Microsoft YaHei" panose="020B0503020204020204" pitchFamily="34" charset="-122"/>
                <a:ea typeface="Microsoft YaHei" panose="020B0503020204020204" pitchFamily="34" charset="-122"/>
              </a:rPr>
              <a:t>定义词典为</a:t>
            </a:r>
            <a:r>
              <a:rPr lang="en-US" altLang="zh-CN" sz="2400" dirty="0" err="1">
                <a:latin typeface="Microsoft YaHei" panose="020B0503020204020204" pitchFamily="34" charset="-122"/>
                <a:ea typeface="Microsoft YaHei" panose="020B0503020204020204" pitchFamily="34" charset="-122"/>
              </a:rPr>
              <a:t>dic</a:t>
            </a:r>
            <a:r>
              <a:rPr lang="zh-CN" altLang="en-US" sz="2400" dirty="0">
                <a:latin typeface="Microsoft YaHei" panose="020B0503020204020204" pitchFamily="34" charset="-122"/>
                <a:ea typeface="Microsoft YaHei" panose="020B0503020204020204" pitchFamily="34" charset="-122"/>
              </a:rPr>
              <a:t>，文本为</a:t>
            </a:r>
            <a:r>
              <a:rPr lang="en-US" altLang="zh-CN" sz="2400" dirty="0">
                <a:latin typeface="Microsoft YaHei" panose="020B0503020204020204" pitchFamily="34" charset="-122"/>
                <a:ea typeface="Microsoft YaHei" panose="020B0503020204020204" pitchFamily="34" charset="-122"/>
              </a:rPr>
              <a:t>text</a:t>
            </a:r>
            <a:r>
              <a:rPr lang="zh-CN" altLang="en-US" sz="2400" dirty="0">
                <a:latin typeface="Microsoft YaHei" panose="020B0503020204020204" pitchFamily="34" charset="-122"/>
                <a:ea typeface="Microsoft YaHei" panose="020B0503020204020204" pitchFamily="34" charset="-122"/>
              </a:rPr>
              <a:t>，当前处理位置为</a:t>
            </a:r>
            <a:r>
              <a:rPr lang="en-US" altLang="zh-CN" sz="2400" dirty="0" err="1">
                <a:latin typeface="Microsoft YaHei" panose="020B0503020204020204" pitchFamily="34" charset="-122"/>
                <a:ea typeface="Microsoft YaHei" panose="020B0503020204020204" pitchFamily="34" charset="-122"/>
              </a:rPr>
              <a:t>i</a:t>
            </a:r>
            <a:endParaRPr lang="en-US" altLang="zh-CN" sz="2400" dirty="0">
              <a:latin typeface="Microsoft YaHei" panose="020B0503020204020204" pitchFamily="34" charset="-122"/>
              <a:ea typeface="Microsoft YaHei" panose="020B0503020204020204" pitchFamily="34" charset="-122"/>
            </a:endParaRPr>
          </a:p>
        </p:txBody>
      </p:sp>
      <p:sp>
        <p:nvSpPr>
          <p:cNvPr id="5" name="Rectangle 4">
            <a:extLst>
              <a:ext uri="{FF2B5EF4-FFF2-40B4-BE49-F238E27FC236}">
                <a16:creationId xmlns:a16="http://schemas.microsoft.com/office/drawing/2014/main" id="{CB60B333-7009-5040-879E-F9AFD735EA47}"/>
              </a:ext>
            </a:extLst>
          </p:cNvPr>
          <p:cNvSpPr/>
          <p:nvPr/>
        </p:nvSpPr>
        <p:spPr>
          <a:xfrm>
            <a:off x="665559" y="2942633"/>
            <a:ext cx="8093869" cy="2800767"/>
          </a:xfrm>
          <a:prstGeom prst="rect">
            <a:avLst/>
          </a:prstGeom>
        </p:spPr>
        <p:txBody>
          <a:bodyPr wrap="square">
            <a:spAutoFit/>
          </a:bodyPr>
          <a:lstStyle/>
          <a:p>
            <a:pPr latinLnBrk="1">
              <a:spcAft>
                <a:spcPts val="750"/>
              </a:spcAft>
            </a:pPr>
            <a:r>
              <a:rPr lang="en-US" sz="2200" b="1" dirty="0">
                <a:solidFill>
                  <a:srgbClr val="007020"/>
                </a:solidFill>
                <a:latin typeface="+mn-lt"/>
                <a:ea typeface="SimSun" panose="02010600030101010101" pitchFamily="2" charset="-122"/>
                <a:cs typeface="Times New Roman" panose="02020603050405020304" pitchFamily="18" charset="0"/>
              </a:rPr>
              <a:t>def</a:t>
            </a: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fully_segment</a:t>
            </a:r>
            <a:r>
              <a:rPr lang="en-US" sz="2200" dirty="0">
                <a:latin typeface="+mn-lt"/>
                <a:ea typeface="SimSun" panose="02010600030101010101" pitchFamily="2" charset="-122"/>
                <a:cs typeface="Times New Roman" panose="02020603050405020304" pitchFamily="18" charset="0"/>
              </a:rPr>
              <a:t>(text, </a:t>
            </a:r>
            <a:r>
              <a:rPr lang="en-US" sz="2200" dirty="0" err="1">
                <a:latin typeface="+mn-lt"/>
                <a:ea typeface="SimSun" panose="02010600030101010101" pitchFamily="2" charset="-122"/>
                <a:cs typeface="Times New Roman" panose="02020603050405020304" pitchFamily="18" charset="0"/>
              </a:rPr>
              <a:t>dic</a:t>
            </a:r>
            <a:r>
              <a:rPr lang="en-US" sz="2200" dirty="0">
                <a:latin typeface="+mn-lt"/>
                <a:ea typeface="SimSun" panose="02010600030101010101" pitchFamily="2" charset="-122"/>
                <a:cs typeface="Times New Roman" panose="02020603050405020304" pitchFamily="18" charset="0"/>
              </a:rPr>
              <a:t>):</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word_list</a:t>
            </a:r>
            <a:r>
              <a:rPr lang="en-US" sz="2200" dirty="0">
                <a:latin typeface="+mn-lt"/>
                <a:ea typeface="SimSun" panose="02010600030101010101" pitchFamily="2" charset="-122"/>
                <a:cs typeface="Times New Roman" panose="02020603050405020304" pitchFamily="18" charset="0"/>
              </a:rPr>
              <a:t> </a:t>
            </a:r>
            <a:r>
              <a:rPr lang="en-US" sz="2200" dirty="0">
                <a:solidFill>
                  <a:srgbClr val="666666"/>
                </a:solidFill>
                <a:latin typeface="+mn-lt"/>
                <a:ea typeface="SimSun" panose="02010600030101010101" pitchFamily="2" charset="-122"/>
                <a:cs typeface="Times New Roman" panose="02020603050405020304" pitchFamily="18" charset="0"/>
              </a:rPr>
              <a:t>=</a:t>
            </a:r>
            <a:r>
              <a:rPr lang="en-US" sz="2200" dirty="0">
                <a:latin typeface="+mn-lt"/>
                <a:ea typeface="SimSun" panose="02010600030101010101" pitchFamily="2" charset="-122"/>
                <a:cs typeface="Times New Roman" panose="02020603050405020304" pitchFamily="18" charset="0"/>
              </a:rPr>
              <a:t> []</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a:t>
            </a:r>
            <a:r>
              <a:rPr lang="en-US" sz="2200" b="1" dirty="0">
                <a:solidFill>
                  <a:srgbClr val="007020"/>
                </a:solidFill>
                <a:latin typeface="+mn-lt"/>
                <a:ea typeface="SimSun" panose="02010600030101010101" pitchFamily="2" charset="-122"/>
                <a:cs typeface="Times New Roman" panose="02020603050405020304" pitchFamily="18" charset="0"/>
              </a:rPr>
              <a:t>for</a:t>
            </a: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i</a:t>
            </a:r>
            <a:r>
              <a:rPr lang="en-US" sz="2200" dirty="0">
                <a:latin typeface="+mn-lt"/>
                <a:ea typeface="SimSun" panose="02010600030101010101" pitchFamily="2" charset="-122"/>
                <a:cs typeface="Times New Roman" panose="02020603050405020304" pitchFamily="18" charset="0"/>
              </a:rPr>
              <a:t> </a:t>
            </a:r>
            <a:r>
              <a:rPr lang="en-US" sz="2200" b="1" dirty="0">
                <a:solidFill>
                  <a:srgbClr val="007020"/>
                </a:solidFill>
                <a:latin typeface="+mn-lt"/>
                <a:ea typeface="SimSun" panose="02010600030101010101" pitchFamily="2" charset="-122"/>
                <a:cs typeface="Times New Roman" panose="02020603050405020304" pitchFamily="18" charset="0"/>
              </a:rPr>
              <a:t>in</a:t>
            </a:r>
            <a:r>
              <a:rPr lang="en-US" sz="2200" dirty="0">
                <a:latin typeface="+mn-lt"/>
                <a:ea typeface="SimSun" panose="02010600030101010101" pitchFamily="2" charset="-122"/>
                <a:cs typeface="Times New Roman" panose="02020603050405020304" pitchFamily="18" charset="0"/>
              </a:rPr>
              <a:t> range(</a:t>
            </a:r>
            <a:r>
              <a:rPr lang="en-US" sz="2200" dirty="0" err="1">
                <a:latin typeface="+mn-lt"/>
                <a:ea typeface="SimSun" panose="02010600030101010101" pitchFamily="2" charset="-122"/>
                <a:cs typeface="Times New Roman" panose="02020603050405020304" pitchFamily="18" charset="0"/>
              </a:rPr>
              <a:t>len</a:t>
            </a:r>
            <a:r>
              <a:rPr lang="en-US" sz="2200" dirty="0">
                <a:latin typeface="+mn-lt"/>
                <a:ea typeface="SimSun" panose="02010600030101010101" pitchFamily="2" charset="-122"/>
                <a:cs typeface="Times New Roman" panose="02020603050405020304" pitchFamily="18" charset="0"/>
              </a:rPr>
              <a:t>(text)): </a:t>
            </a:r>
            <a:r>
              <a:rPr lang="en-US" sz="2200" i="1" dirty="0">
                <a:solidFill>
                  <a:srgbClr val="60A0B0"/>
                </a:solidFill>
                <a:latin typeface="+mn-lt"/>
                <a:ea typeface="SimSun" panose="02010600030101010101" pitchFamily="2" charset="-122"/>
                <a:cs typeface="Times New Roman" panose="02020603050405020304" pitchFamily="18" charset="0"/>
              </a:rPr>
              <a:t># i从0遍历到text的最后一个字的下标</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a:t>
            </a:r>
            <a:r>
              <a:rPr lang="en-US" sz="2200" b="1" dirty="0">
                <a:solidFill>
                  <a:srgbClr val="007020"/>
                </a:solidFill>
                <a:latin typeface="+mn-lt"/>
                <a:ea typeface="SimSun" panose="02010600030101010101" pitchFamily="2" charset="-122"/>
                <a:cs typeface="Times New Roman" panose="02020603050405020304" pitchFamily="18" charset="0"/>
              </a:rPr>
              <a:t>for</a:t>
            </a:r>
            <a:r>
              <a:rPr lang="en-US" sz="2200" dirty="0">
                <a:latin typeface="+mn-lt"/>
                <a:ea typeface="SimSun" panose="02010600030101010101" pitchFamily="2" charset="-122"/>
                <a:cs typeface="Times New Roman" panose="02020603050405020304" pitchFamily="18" charset="0"/>
              </a:rPr>
              <a:t> j </a:t>
            </a:r>
            <a:r>
              <a:rPr lang="en-US" sz="2200" b="1" dirty="0">
                <a:solidFill>
                  <a:srgbClr val="007020"/>
                </a:solidFill>
                <a:latin typeface="+mn-lt"/>
                <a:ea typeface="SimSun" panose="02010600030101010101" pitchFamily="2" charset="-122"/>
                <a:cs typeface="Times New Roman" panose="02020603050405020304" pitchFamily="18" charset="0"/>
              </a:rPr>
              <a:t>in</a:t>
            </a:r>
            <a:r>
              <a:rPr lang="en-US" sz="2200" dirty="0">
                <a:latin typeface="+mn-lt"/>
                <a:ea typeface="SimSun" panose="02010600030101010101" pitchFamily="2" charset="-122"/>
                <a:cs typeface="Times New Roman" panose="02020603050405020304" pitchFamily="18" charset="0"/>
              </a:rPr>
              <a:t> range(</a:t>
            </a:r>
            <a:r>
              <a:rPr lang="en-US" sz="2200" dirty="0" err="1">
                <a:latin typeface="+mn-lt"/>
                <a:ea typeface="SimSun" panose="02010600030101010101" pitchFamily="2" charset="-122"/>
                <a:cs typeface="Times New Roman" panose="02020603050405020304" pitchFamily="18" charset="0"/>
              </a:rPr>
              <a:t>i</a:t>
            </a:r>
            <a:r>
              <a:rPr lang="en-US" sz="2200" dirty="0">
                <a:latin typeface="+mn-lt"/>
                <a:ea typeface="SimSun" panose="02010600030101010101" pitchFamily="2" charset="-122"/>
                <a:cs typeface="Times New Roman" panose="02020603050405020304" pitchFamily="18" charset="0"/>
              </a:rPr>
              <a:t> </a:t>
            </a:r>
            <a:r>
              <a:rPr lang="en-US" sz="2200" dirty="0">
                <a:solidFill>
                  <a:srgbClr val="666666"/>
                </a:solidFill>
                <a:latin typeface="+mn-lt"/>
                <a:ea typeface="SimSun" panose="02010600030101010101" pitchFamily="2" charset="-122"/>
                <a:cs typeface="Times New Roman" panose="02020603050405020304" pitchFamily="18" charset="0"/>
              </a:rPr>
              <a:t>+</a:t>
            </a:r>
            <a:r>
              <a:rPr lang="en-US" sz="2200" dirty="0">
                <a:latin typeface="+mn-lt"/>
                <a:ea typeface="SimSun" panose="02010600030101010101" pitchFamily="2" charset="-122"/>
                <a:cs typeface="Times New Roman" panose="02020603050405020304" pitchFamily="18" charset="0"/>
              </a:rPr>
              <a:t> </a:t>
            </a:r>
            <a:r>
              <a:rPr lang="en-US" sz="2200" dirty="0">
                <a:solidFill>
                  <a:srgbClr val="40A070"/>
                </a:solidFill>
                <a:latin typeface="+mn-lt"/>
                <a:ea typeface="SimSun" panose="02010600030101010101" pitchFamily="2" charset="-122"/>
                <a:cs typeface="Times New Roman" panose="02020603050405020304" pitchFamily="18" charset="0"/>
              </a:rPr>
              <a:t>1</a:t>
            </a: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len</a:t>
            </a:r>
            <a:r>
              <a:rPr lang="en-US" sz="2200" dirty="0">
                <a:latin typeface="+mn-lt"/>
                <a:ea typeface="SimSun" panose="02010600030101010101" pitchFamily="2" charset="-122"/>
                <a:cs typeface="Times New Roman" panose="02020603050405020304" pitchFamily="18" charset="0"/>
              </a:rPr>
              <a:t>(text) </a:t>
            </a:r>
            <a:r>
              <a:rPr lang="en-US" sz="2200" dirty="0">
                <a:solidFill>
                  <a:srgbClr val="666666"/>
                </a:solidFill>
                <a:latin typeface="+mn-lt"/>
                <a:ea typeface="SimSun" panose="02010600030101010101" pitchFamily="2" charset="-122"/>
                <a:cs typeface="Times New Roman" panose="02020603050405020304" pitchFamily="18" charset="0"/>
              </a:rPr>
              <a:t>+</a:t>
            </a:r>
            <a:r>
              <a:rPr lang="en-US" sz="2200" dirty="0">
                <a:latin typeface="+mn-lt"/>
                <a:ea typeface="SimSun" panose="02010600030101010101" pitchFamily="2" charset="-122"/>
                <a:cs typeface="Times New Roman" panose="02020603050405020304" pitchFamily="18" charset="0"/>
              </a:rPr>
              <a:t> </a:t>
            </a:r>
            <a:r>
              <a:rPr lang="en-US" sz="2200" dirty="0">
                <a:solidFill>
                  <a:srgbClr val="40A070"/>
                </a:solidFill>
                <a:latin typeface="+mn-lt"/>
                <a:ea typeface="SimSun" panose="02010600030101010101" pitchFamily="2" charset="-122"/>
                <a:cs typeface="Times New Roman" panose="02020603050405020304" pitchFamily="18" charset="0"/>
              </a:rPr>
              <a:t>1</a:t>
            </a:r>
            <a:r>
              <a:rPr lang="en-US" sz="2200" dirty="0">
                <a:latin typeface="+mn-lt"/>
                <a:ea typeface="SimSun" panose="02010600030101010101" pitchFamily="2" charset="-122"/>
                <a:cs typeface="Times New Roman" panose="02020603050405020304" pitchFamily="18" charset="0"/>
              </a:rPr>
              <a:t>):   </a:t>
            </a:r>
            <a:r>
              <a:rPr lang="en-US" sz="2200" i="1" dirty="0">
                <a:solidFill>
                  <a:srgbClr val="60A0B0"/>
                </a:solidFill>
                <a:latin typeface="+mn-lt"/>
                <a:ea typeface="SimSun" panose="02010600030101010101" pitchFamily="2" charset="-122"/>
                <a:cs typeface="Times New Roman" panose="02020603050405020304" pitchFamily="18" charset="0"/>
              </a:rPr>
              <a:t># </a:t>
            </a:r>
            <a:r>
              <a:rPr lang="en-US" sz="2200" i="1" dirty="0" err="1">
                <a:solidFill>
                  <a:srgbClr val="60A0B0"/>
                </a:solidFill>
                <a:latin typeface="+mn-lt"/>
                <a:ea typeface="SimSun" panose="02010600030101010101" pitchFamily="2" charset="-122"/>
                <a:cs typeface="Times New Roman" panose="02020603050405020304" pitchFamily="18" charset="0"/>
              </a:rPr>
              <a:t>j遍历</a:t>
            </a:r>
            <a:r>
              <a:rPr lang="en-US" sz="2200" i="1" dirty="0">
                <a:solidFill>
                  <a:srgbClr val="60A0B0"/>
                </a:solidFill>
                <a:latin typeface="+mn-lt"/>
                <a:ea typeface="SimSun" panose="02010600030101010101" pitchFamily="2" charset="-122"/>
                <a:cs typeface="Times New Roman" panose="02020603050405020304" pitchFamily="18" charset="0"/>
              </a:rPr>
              <a:t>[</a:t>
            </a:r>
            <a:r>
              <a:rPr lang="en-US" sz="2200" i="1" dirty="0" err="1">
                <a:solidFill>
                  <a:srgbClr val="60A0B0"/>
                </a:solidFill>
                <a:latin typeface="+mn-lt"/>
                <a:ea typeface="SimSun" panose="02010600030101010101" pitchFamily="2" charset="-122"/>
                <a:cs typeface="Times New Roman" panose="02020603050405020304" pitchFamily="18" charset="0"/>
              </a:rPr>
              <a:t>i</a:t>
            </a:r>
            <a:r>
              <a:rPr lang="en-US" sz="2200" i="1" dirty="0">
                <a:solidFill>
                  <a:srgbClr val="60A0B0"/>
                </a:solidFill>
                <a:latin typeface="+mn-lt"/>
                <a:ea typeface="SimSun" panose="02010600030101010101" pitchFamily="2" charset="-122"/>
                <a:cs typeface="Times New Roman" panose="02020603050405020304" pitchFamily="18" charset="0"/>
              </a:rPr>
              <a:t> + 1, </a:t>
            </a:r>
            <a:r>
              <a:rPr lang="en-US" sz="2200" i="1" dirty="0" err="1">
                <a:solidFill>
                  <a:srgbClr val="60A0B0"/>
                </a:solidFill>
                <a:latin typeface="+mn-lt"/>
                <a:ea typeface="SimSun" panose="02010600030101010101" pitchFamily="2" charset="-122"/>
                <a:cs typeface="Times New Roman" panose="02020603050405020304" pitchFamily="18" charset="0"/>
              </a:rPr>
              <a:t>len</a:t>
            </a:r>
            <a:r>
              <a:rPr lang="en-US" sz="2200" i="1" dirty="0">
                <a:solidFill>
                  <a:srgbClr val="60A0B0"/>
                </a:solidFill>
                <a:latin typeface="+mn-lt"/>
                <a:ea typeface="SimSun" panose="02010600030101010101" pitchFamily="2" charset="-122"/>
                <a:cs typeface="Times New Roman" panose="02020603050405020304" pitchFamily="18" charset="0"/>
              </a:rPr>
              <a:t>(text)]</a:t>
            </a:r>
            <a:r>
              <a:rPr lang="en-US" sz="2200" i="1" dirty="0" err="1">
                <a:solidFill>
                  <a:srgbClr val="60A0B0"/>
                </a:solidFill>
                <a:latin typeface="+mn-lt"/>
                <a:ea typeface="SimSun" panose="02010600030101010101" pitchFamily="2" charset="-122"/>
                <a:cs typeface="Times New Roman" panose="02020603050405020304" pitchFamily="18" charset="0"/>
              </a:rPr>
              <a:t>区间</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word </a:t>
            </a:r>
            <a:r>
              <a:rPr lang="en-US" sz="2200" dirty="0">
                <a:solidFill>
                  <a:srgbClr val="666666"/>
                </a:solidFill>
                <a:latin typeface="+mn-lt"/>
                <a:ea typeface="SimSun" panose="02010600030101010101" pitchFamily="2" charset="-122"/>
                <a:cs typeface="Times New Roman" panose="02020603050405020304" pitchFamily="18" charset="0"/>
              </a:rPr>
              <a:t>=</a:t>
            </a:r>
            <a:r>
              <a:rPr lang="en-US" sz="2200" dirty="0">
                <a:latin typeface="+mn-lt"/>
                <a:ea typeface="SimSun" panose="02010600030101010101" pitchFamily="2" charset="-122"/>
                <a:cs typeface="Times New Roman" panose="02020603050405020304" pitchFamily="18" charset="0"/>
              </a:rPr>
              <a:t> text[</a:t>
            </a:r>
            <a:r>
              <a:rPr lang="en-US" sz="2200" dirty="0" err="1">
                <a:latin typeface="+mn-lt"/>
                <a:ea typeface="SimSun" panose="02010600030101010101" pitchFamily="2" charset="-122"/>
                <a:cs typeface="Times New Roman" panose="02020603050405020304" pitchFamily="18" charset="0"/>
              </a:rPr>
              <a:t>i:j</a:t>
            </a:r>
            <a:r>
              <a:rPr lang="en-US" sz="2200" dirty="0">
                <a:latin typeface="+mn-lt"/>
                <a:ea typeface="SimSun" panose="02010600030101010101" pitchFamily="2" charset="-122"/>
                <a:cs typeface="Times New Roman" panose="02020603050405020304" pitchFamily="18" charset="0"/>
              </a:rPr>
              <a:t>]    </a:t>
            </a:r>
            <a:r>
              <a:rPr lang="en-US" sz="2200" i="1" dirty="0">
                <a:solidFill>
                  <a:srgbClr val="60A0B0"/>
                </a:solidFill>
                <a:latin typeface="+mn-lt"/>
                <a:ea typeface="SimSun" panose="02010600030101010101" pitchFamily="2" charset="-122"/>
                <a:cs typeface="Times New Roman" panose="02020603050405020304" pitchFamily="18" charset="0"/>
              </a:rPr>
              <a:t># </a:t>
            </a:r>
            <a:r>
              <a:rPr lang="en-US" sz="2200" i="1" dirty="0" err="1">
                <a:solidFill>
                  <a:srgbClr val="60A0B0"/>
                </a:solidFill>
                <a:latin typeface="+mn-lt"/>
                <a:ea typeface="SimSun" panose="02010600030101010101" pitchFamily="2" charset="-122"/>
                <a:cs typeface="Times New Roman" panose="02020603050405020304" pitchFamily="18" charset="0"/>
              </a:rPr>
              <a:t>取出连续区间</a:t>
            </a:r>
            <a:r>
              <a:rPr lang="en-US" sz="2200" i="1" dirty="0">
                <a:solidFill>
                  <a:srgbClr val="60A0B0"/>
                </a:solidFill>
                <a:latin typeface="+mn-lt"/>
                <a:ea typeface="SimSun" panose="02010600030101010101" pitchFamily="2" charset="-122"/>
                <a:cs typeface="Times New Roman" panose="02020603050405020304" pitchFamily="18" charset="0"/>
              </a:rPr>
              <a:t>[</a:t>
            </a:r>
            <a:r>
              <a:rPr lang="en-US" sz="2200" i="1" dirty="0" err="1">
                <a:solidFill>
                  <a:srgbClr val="60A0B0"/>
                </a:solidFill>
                <a:latin typeface="+mn-lt"/>
                <a:ea typeface="SimSun" panose="02010600030101010101" pitchFamily="2" charset="-122"/>
                <a:cs typeface="Times New Roman" panose="02020603050405020304" pitchFamily="18" charset="0"/>
              </a:rPr>
              <a:t>i</a:t>
            </a:r>
            <a:r>
              <a:rPr lang="en-US" sz="2200" i="1" dirty="0">
                <a:solidFill>
                  <a:srgbClr val="60A0B0"/>
                </a:solidFill>
                <a:latin typeface="+mn-lt"/>
                <a:ea typeface="SimSun" panose="02010600030101010101" pitchFamily="2" charset="-122"/>
                <a:cs typeface="Times New Roman" panose="02020603050405020304" pitchFamily="18" charset="0"/>
              </a:rPr>
              <a:t>, j)</a:t>
            </a:r>
            <a:r>
              <a:rPr lang="en-US" sz="2200" i="1" dirty="0" err="1">
                <a:solidFill>
                  <a:srgbClr val="60A0B0"/>
                </a:solidFill>
                <a:latin typeface="+mn-lt"/>
                <a:ea typeface="SimSun" panose="02010600030101010101" pitchFamily="2" charset="-122"/>
                <a:cs typeface="Times New Roman" panose="02020603050405020304" pitchFamily="18" charset="0"/>
              </a:rPr>
              <a:t>对应的字符串</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a:t>
            </a:r>
            <a:r>
              <a:rPr lang="en-US" sz="2200" b="1" dirty="0">
                <a:solidFill>
                  <a:srgbClr val="007020"/>
                </a:solidFill>
                <a:latin typeface="+mn-lt"/>
                <a:ea typeface="SimSun" panose="02010600030101010101" pitchFamily="2" charset="-122"/>
                <a:cs typeface="Times New Roman" panose="02020603050405020304" pitchFamily="18" charset="0"/>
              </a:rPr>
              <a:t>if</a:t>
            </a:r>
            <a:r>
              <a:rPr lang="en-US" sz="2200" dirty="0">
                <a:latin typeface="+mn-lt"/>
                <a:ea typeface="SimSun" panose="02010600030101010101" pitchFamily="2" charset="-122"/>
                <a:cs typeface="Times New Roman" panose="02020603050405020304" pitchFamily="18" charset="0"/>
              </a:rPr>
              <a:t> word </a:t>
            </a:r>
            <a:r>
              <a:rPr lang="en-US" sz="2200" b="1" dirty="0">
                <a:solidFill>
                  <a:srgbClr val="007020"/>
                </a:solidFill>
                <a:latin typeface="+mn-lt"/>
                <a:ea typeface="SimSun" panose="02010600030101010101" pitchFamily="2" charset="-122"/>
                <a:cs typeface="Times New Roman" panose="02020603050405020304" pitchFamily="18" charset="0"/>
              </a:rPr>
              <a:t>in</a:t>
            </a: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dic</a:t>
            </a:r>
            <a:r>
              <a:rPr lang="en-US" sz="2200" dirty="0">
                <a:latin typeface="+mn-lt"/>
                <a:ea typeface="SimSun" panose="02010600030101010101" pitchFamily="2" charset="-122"/>
                <a:cs typeface="Times New Roman" panose="02020603050405020304" pitchFamily="18" charset="0"/>
              </a:rPr>
              <a:t>:      </a:t>
            </a:r>
            <a:r>
              <a:rPr lang="en-US" sz="2200" i="1" dirty="0">
                <a:solidFill>
                  <a:srgbClr val="60A0B0"/>
                </a:solidFill>
                <a:latin typeface="+mn-lt"/>
                <a:ea typeface="SimSun" panose="02010600030101010101" pitchFamily="2" charset="-122"/>
                <a:cs typeface="Times New Roman" panose="02020603050405020304" pitchFamily="18" charset="0"/>
              </a:rPr>
              <a:t># </a:t>
            </a:r>
            <a:r>
              <a:rPr lang="en-US" sz="2200" i="1" dirty="0" err="1">
                <a:solidFill>
                  <a:srgbClr val="60A0B0"/>
                </a:solidFill>
                <a:latin typeface="+mn-lt"/>
                <a:ea typeface="SimSun" panose="02010600030101010101" pitchFamily="2" charset="-122"/>
                <a:cs typeface="Times New Roman" panose="02020603050405020304" pitchFamily="18" charset="0"/>
              </a:rPr>
              <a:t>如果在词典中，则认为是一个词</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word_list.append</a:t>
            </a:r>
            <a:r>
              <a:rPr lang="en-US" sz="2200" dirty="0">
                <a:latin typeface="+mn-lt"/>
                <a:ea typeface="SimSun" panose="02010600030101010101" pitchFamily="2" charset="-122"/>
                <a:cs typeface="Times New Roman" panose="02020603050405020304" pitchFamily="18" charset="0"/>
              </a:rPr>
              <a:t>(word)</a:t>
            </a:r>
            <a:br>
              <a:rPr lang="en-US" sz="2200" dirty="0">
                <a:latin typeface="+mn-lt"/>
                <a:ea typeface="SimSun" panose="02010600030101010101" pitchFamily="2" charset="-122"/>
                <a:cs typeface="Times New Roman" panose="02020603050405020304" pitchFamily="18" charset="0"/>
              </a:rPr>
            </a:br>
            <a:r>
              <a:rPr lang="en-US" sz="2200" dirty="0">
                <a:latin typeface="+mn-lt"/>
                <a:ea typeface="SimSun" panose="02010600030101010101" pitchFamily="2" charset="-122"/>
                <a:cs typeface="Times New Roman" panose="02020603050405020304" pitchFamily="18" charset="0"/>
              </a:rPr>
              <a:t>    </a:t>
            </a:r>
            <a:r>
              <a:rPr lang="en-US" sz="2200" b="1" dirty="0">
                <a:solidFill>
                  <a:srgbClr val="007020"/>
                </a:solidFill>
                <a:latin typeface="+mn-lt"/>
                <a:ea typeface="SimSun" panose="02010600030101010101" pitchFamily="2" charset="-122"/>
                <a:cs typeface="Times New Roman" panose="02020603050405020304" pitchFamily="18" charset="0"/>
              </a:rPr>
              <a:t>return</a:t>
            </a:r>
            <a:r>
              <a:rPr lang="en-US" sz="2200" dirty="0">
                <a:latin typeface="+mn-lt"/>
                <a:ea typeface="SimSun" panose="02010600030101010101" pitchFamily="2" charset="-122"/>
                <a:cs typeface="Times New Roman" panose="02020603050405020304" pitchFamily="18" charset="0"/>
              </a:rPr>
              <a:t> </a:t>
            </a:r>
            <a:r>
              <a:rPr lang="en-US" sz="2200" dirty="0" err="1">
                <a:latin typeface="+mn-lt"/>
                <a:ea typeface="SimSun" panose="02010600030101010101" pitchFamily="2" charset="-122"/>
                <a:cs typeface="Times New Roman" panose="02020603050405020304" pitchFamily="18" charset="0"/>
              </a:rPr>
              <a:t>word_list</a:t>
            </a:r>
            <a:endParaRPr lang="en-US" sz="2200" dirty="0">
              <a:latin typeface="+mn-lt"/>
              <a:ea typeface="SimSu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93E5678-EEC1-8B6E-C2E4-6AF741271BB5}"/>
              </a:ext>
            </a:extLst>
          </p:cNvPr>
          <p:cNvSpPr txBox="1"/>
          <p:nvPr/>
        </p:nvSpPr>
        <p:spPr>
          <a:xfrm>
            <a:off x="755576" y="5728716"/>
            <a:ext cx="5214889" cy="830997"/>
          </a:xfrm>
          <a:prstGeom prst="rect">
            <a:avLst/>
          </a:prstGeom>
          <a:noFill/>
        </p:spPr>
        <p:txBody>
          <a:bodyPr wrap="none" rtlCol="0">
            <a:spAutoFit/>
          </a:bodyPr>
          <a:lstStyle/>
          <a:p>
            <a:r>
              <a:rPr kumimoji="1" lang="en-US" altLang="zh-CN" dirty="0" err="1"/>
              <a:t>dic</a:t>
            </a:r>
            <a:r>
              <a:rPr kumimoji="1" lang="en-US" altLang="zh-CN" dirty="0"/>
              <a:t>=</a:t>
            </a:r>
            <a:r>
              <a:rPr kumimoji="1" lang="en-US" altLang="zh-CN" dirty="0" err="1"/>
              <a:t>load_dictionary</a:t>
            </a:r>
            <a:r>
              <a:rPr lang="en-US" altLang="zh-CN" dirty="0"/>
              <a:t>()</a:t>
            </a:r>
          </a:p>
          <a:p>
            <a:r>
              <a:rPr kumimoji="1" lang="en-US" altLang="zh-CN" dirty="0"/>
              <a:t>print(</a:t>
            </a:r>
            <a:r>
              <a:rPr kumimoji="1" lang="en-US" altLang="zh-CN" dirty="0" err="1"/>
              <a:t>fully_segment</a:t>
            </a:r>
            <a:r>
              <a:rPr kumimoji="1" lang="en-US" altLang="zh-CN" dirty="0"/>
              <a:t>(‘</a:t>
            </a:r>
            <a:r>
              <a:rPr kumimoji="1" lang="zh-CN" altLang="en-US" dirty="0"/>
              <a:t>商品和服务</a:t>
            </a:r>
            <a:r>
              <a:rPr kumimoji="1" lang="en-US" altLang="zh-CN" dirty="0"/>
              <a:t>’;</a:t>
            </a:r>
            <a:r>
              <a:rPr kumimoji="1" lang="en-US" altLang="zh-CN" dirty="0" err="1"/>
              <a:t>dic</a:t>
            </a:r>
            <a:r>
              <a:rPr kumimoji="1" lang="en-US" altLang="zh-CN" dirty="0"/>
              <a:t>))</a:t>
            </a:r>
            <a:endParaRPr kumimoji="1" lang="zh-CN" altLang="en-US" dirty="0"/>
          </a:p>
        </p:txBody>
      </p:sp>
    </p:spTree>
    <p:extLst>
      <p:ext uri="{BB962C8B-B14F-4D97-AF65-F5344CB8AC3E}">
        <p14:creationId xmlns:p14="http://schemas.microsoft.com/office/powerpoint/2010/main" val="3711160049"/>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968DFE4-6B94-2BAA-29FC-2610A6F0E07A}"/>
              </a:ext>
            </a:extLst>
          </p:cNvPr>
          <p:cNvSpPr>
            <a:spLocks noGrp="1"/>
          </p:cNvSpPr>
          <p:nvPr>
            <p:ph type="sldNum" sz="quarter" idx="12"/>
          </p:nvPr>
        </p:nvSpPr>
        <p:spPr/>
        <p:txBody>
          <a:bodyPr/>
          <a:lstStyle/>
          <a:p>
            <a:pPr>
              <a:defRPr/>
            </a:pPr>
            <a:fld id="{6695875E-1D8E-5C47-A1E8-9C990B064D39}" type="slidenum">
              <a:rPr lang="en-US" altLang="ko-KR" smtClean="0"/>
              <a:pPr>
                <a:defRPr/>
              </a:pPr>
              <a:t>12</a:t>
            </a:fld>
            <a:endParaRPr lang="en-US" altLang="ko-KR"/>
          </a:p>
        </p:txBody>
      </p:sp>
      <p:sp>
        <p:nvSpPr>
          <p:cNvPr id="2" name="标题 1">
            <a:extLst>
              <a:ext uri="{FF2B5EF4-FFF2-40B4-BE49-F238E27FC236}">
                <a16:creationId xmlns:a16="http://schemas.microsoft.com/office/drawing/2014/main" id="{2D0C932D-CDB5-29C0-4513-45028EC66E33}"/>
              </a:ext>
            </a:extLst>
          </p:cNvPr>
          <p:cNvSpPr>
            <a:spLocks noGrp="1"/>
          </p:cNvSpPr>
          <p:nvPr>
            <p:ph type="title" idx="4294967295"/>
          </p:nvPr>
        </p:nvSpPr>
        <p:spPr>
          <a:xfrm>
            <a:off x="0" y="533400"/>
            <a:ext cx="8020050" cy="889000"/>
          </a:xfrm>
        </p:spPr>
        <p:txBody>
          <a:bodyPr/>
          <a:lstStyle/>
          <a:p>
            <a:r>
              <a:rPr lang="en-US" altLang="zh-CN" b="1" dirty="0"/>
              <a:t>2.3.1 </a:t>
            </a:r>
            <a:r>
              <a:rPr lang="zh-CN" altLang="en-US" b="1" dirty="0"/>
              <a:t>完全切分</a:t>
            </a:r>
            <a:endParaRPr kumimoji="1" lang="zh-CN" altLang="en-US" dirty="0"/>
          </a:p>
        </p:txBody>
      </p:sp>
      <p:sp>
        <p:nvSpPr>
          <p:cNvPr id="3" name="内容占位符 2">
            <a:extLst>
              <a:ext uri="{FF2B5EF4-FFF2-40B4-BE49-F238E27FC236}">
                <a16:creationId xmlns:a16="http://schemas.microsoft.com/office/drawing/2014/main" id="{44564675-9D54-7597-F125-BCE67714666C}"/>
              </a:ext>
            </a:extLst>
          </p:cNvPr>
          <p:cNvSpPr>
            <a:spLocks noGrp="1"/>
          </p:cNvSpPr>
          <p:nvPr>
            <p:ph idx="4294967295"/>
          </p:nvPr>
        </p:nvSpPr>
        <p:spPr>
          <a:xfrm>
            <a:off x="842963" y="1476375"/>
            <a:ext cx="8301037" cy="2744788"/>
          </a:xfrm>
        </p:spPr>
        <p:txBody>
          <a:bodyPr>
            <a:normAutofit fontScale="92500" lnSpcReduction="20000"/>
          </a:bodyPr>
          <a:lstStyle/>
          <a:p>
            <a:r>
              <a:rPr kumimoji="1" lang="zh-CN" altLang="en-US" dirty="0"/>
              <a:t>‘商’，‘商品’，‘品’，‘和’，‘和服’，‘服’，‘服务’，‘务’</a:t>
            </a:r>
            <a:endParaRPr kumimoji="1" lang="en-US" altLang="zh-CN" dirty="0"/>
          </a:p>
          <a:p>
            <a:endParaRPr lang="en-US" altLang="zh-CN" dirty="0"/>
          </a:p>
          <a:p>
            <a:r>
              <a:rPr kumimoji="1" lang="zh-CN" altLang="en-US" dirty="0"/>
              <a:t>思考：就读吉林大学医学院</a:t>
            </a:r>
            <a:endParaRPr kumimoji="1" lang="en-US" altLang="zh-CN" dirty="0"/>
          </a:p>
          <a:p>
            <a:r>
              <a:rPr lang="zh-CN" altLang="en-US" dirty="0"/>
              <a:t>词典：</a:t>
            </a:r>
            <a:r>
              <a:rPr kumimoji="1" lang="zh-CN" altLang="en-US" dirty="0"/>
              <a:t>就，读，吉，林，大，学，医，学，院，就读，吉林，大学，吉林大学，学医，医学，学院，医学院</a:t>
            </a:r>
            <a:r>
              <a:rPr lang="zh-CN" altLang="en-US" dirty="0"/>
              <a:t>，</a:t>
            </a:r>
            <a:r>
              <a:rPr kumimoji="1" lang="en-US" altLang="zh-CN" dirty="0"/>
              <a:t>…</a:t>
            </a:r>
            <a:endParaRPr kumimoji="1" lang="zh-CN" altLang="en-US" dirty="0"/>
          </a:p>
          <a:p>
            <a:r>
              <a:rPr kumimoji="1" lang="zh-CN" altLang="en-US" dirty="0"/>
              <a:t>完全切分结果？</a:t>
            </a:r>
            <a:endParaRPr kumimoji="1" lang="en-US" altLang="zh-CN" dirty="0"/>
          </a:p>
          <a:p>
            <a:endParaRPr lang="en-US" altLang="zh-CN" dirty="0"/>
          </a:p>
          <a:p>
            <a:endParaRPr kumimoji="1" lang="en-US" altLang="zh-CN" dirty="0"/>
          </a:p>
          <a:p>
            <a:endParaRPr lang="en-US" altLang="zh-CN" dirty="0"/>
          </a:p>
          <a:p>
            <a:pPr marL="0" indent="0">
              <a:buNone/>
            </a:pPr>
            <a:endParaRPr kumimoji="1" lang="zh-CN" altLang="en-US" dirty="0"/>
          </a:p>
        </p:txBody>
      </p:sp>
      <p:sp>
        <p:nvSpPr>
          <p:cNvPr id="6" name="文本框 5">
            <a:extLst>
              <a:ext uri="{FF2B5EF4-FFF2-40B4-BE49-F238E27FC236}">
                <a16:creationId xmlns:a16="http://schemas.microsoft.com/office/drawing/2014/main" id="{5406EDE2-C644-8A91-A758-E1ADAFA00E36}"/>
              </a:ext>
            </a:extLst>
          </p:cNvPr>
          <p:cNvSpPr txBox="1"/>
          <p:nvPr/>
        </p:nvSpPr>
        <p:spPr>
          <a:xfrm>
            <a:off x="683568" y="4966126"/>
            <a:ext cx="8301038" cy="830997"/>
          </a:xfrm>
          <a:prstGeom prst="rect">
            <a:avLst/>
          </a:prstGeom>
          <a:noFill/>
        </p:spPr>
        <p:txBody>
          <a:bodyPr wrap="square" rtlCol="0">
            <a:spAutoFit/>
          </a:bodyPr>
          <a:lstStyle/>
          <a:p>
            <a:r>
              <a:rPr kumimoji="1" lang="zh-CN" altLang="en-US" dirty="0"/>
              <a:t>就，就读，读，吉，吉林，吉林大学，林，大，大学，学，学医，医，医学，医学院，学，学院，院</a:t>
            </a:r>
          </a:p>
        </p:txBody>
      </p:sp>
    </p:spTree>
    <p:extLst>
      <p:ext uri="{BB962C8B-B14F-4D97-AF65-F5344CB8AC3E}">
        <p14:creationId xmlns:p14="http://schemas.microsoft.com/office/powerpoint/2010/main" val="2126359576"/>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508BBCD-903B-9D47-BA92-B1802C83B549}"/>
              </a:ext>
            </a:extLst>
          </p:cNvPr>
          <p:cNvSpPr>
            <a:spLocks noGrp="1"/>
          </p:cNvSpPr>
          <p:nvPr>
            <p:ph type="sldNum" sz="quarter" idx="12"/>
          </p:nvPr>
        </p:nvSpPr>
        <p:spPr/>
        <p:txBody>
          <a:bodyPr/>
          <a:lstStyle/>
          <a:p>
            <a:pPr>
              <a:defRPr/>
            </a:pPr>
            <a:fld id="{6695875E-1D8E-5C47-A1E8-9C990B064D39}" type="slidenum">
              <a:rPr lang="en-US" altLang="ko-KR" smtClean="0"/>
              <a:pPr>
                <a:defRPr/>
              </a:pPr>
              <a:t>13</a:t>
            </a:fld>
            <a:endParaRPr lang="en-US" altLang="ko-KR"/>
          </a:p>
        </p:txBody>
      </p:sp>
      <p:sp>
        <p:nvSpPr>
          <p:cNvPr id="2" name="标题 1">
            <a:extLst>
              <a:ext uri="{FF2B5EF4-FFF2-40B4-BE49-F238E27FC236}">
                <a16:creationId xmlns:a16="http://schemas.microsoft.com/office/drawing/2014/main" id="{388B845E-9561-A041-A9CD-353C7A6AACA2}"/>
              </a:ext>
            </a:extLst>
          </p:cNvPr>
          <p:cNvSpPr>
            <a:spLocks noGrp="1"/>
          </p:cNvSpPr>
          <p:nvPr>
            <p:ph type="title" idx="4294967295"/>
          </p:nvPr>
        </p:nvSpPr>
        <p:spPr>
          <a:xfrm>
            <a:off x="0" y="533400"/>
            <a:ext cx="8020050" cy="889000"/>
          </a:xfrm>
        </p:spPr>
        <p:txBody>
          <a:bodyPr/>
          <a:lstStyle/>
          <a:p>
            <a:r>
              <a:rPr lang="en-US" altLang="zh-CN" dirty="0"/>
              <a:t>2.3.2</a:t>
            </a:r>
            <a:r>
              <a:rPr lang="zh-CN" altLang="en-US" dirty="0"/>
              <a:t> 正向最长（大）匹配</a:t>
            </a:r>
            <a:endParaRPr kumimoji="1" lang="zh-CN" altLang="en-US" dirty="0"/>
          </a:p>
        </p:txBody>
      </p:sp>
      <p:sp>
        <p:nvSpPr>
          <p:cNvPr id="3" name="内容占位符 2">
            <a:extLst>
              <a:ext uri="{FF2B5EF4-FFF2-40B4-BE49-F238E27FC236}">
                <a16:creationId xmlns:a16="http://schemas.microsoft.com/office/drawing/2014/main" id="{72B3F865-C999-2443-8BBD-9FB5EB2E5AAB}"/>
              </a:ext>
            </a:extLst>
          </p:cNvPr>
          <p:cNvSpPr>
            <a:spLocks noGrp="1"/>
          </p:cNvSpPr>
          <p:nvPr>
            <p:ph idx="4294967295"/>
          </p:nvPr>
        </p:nvSpPr>
        <p:spPr>
          <a:xfrm>
            <a:off x="741363" y="1476375"/>
            <a:ext cx="8402637" cy="4572000"/>
          </a:xfrm>
        </p:spPr>
        <p:txBody>
          <a:bodyPr/>
          <a:lstStyle/>
          <a:p>
            <a:pPr marL="228600" lvl="1">
              <a:lnSpc>
                <a:spcPct val="150000"/>
              </a:lnSpc>
              <a:spcBef>
                <a:spcPts val="1000"/>
              </a:spcBef>
              <a:buClr>
                <a:srgbClr val="0432FF"/>
              </a:buClr>
            </a:pP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从左向右取待切分语句的</a:t>
            </a:r>
            <a:r>
              <a:rPr lang="en" altLang="zh-CN"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m</a:t>
            </a: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个字符作为匹配字段，</a:t>
            </a:r>
            <a:r>
              <a:rPr lang="en" altLang="zh-CN"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m</a:t>
            </a: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为词典中最长的词字符串长度</a:t>
            </a:r>
          </a:p>
          <a:p>
            <a:pPr marL="228600" lvl="1">
              <a:lnSpc>
                <a:spcPct val="150000"/>
              </a:lnSpc>
              <a:spcBef>
                <a:spcPts val="1000"/>
              </a:spcBef>
              <a:buClr>
                <a:srgbClr val="0432FF"/>
              </a:buClr>
            </a:pP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查找词典并进行匹配</a:t>
            </a:r>
            <a:endParaRPr lang="en-US" altLang="zh-CN" sz="24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marL="228600" lvl="1" indent="285750">
              <a:lnSpc>
                <a:spcPct val="150000"/>
              </a:lnSpc>
              <a:spcBef>
                <a:spcPts val="1000"/>
              </a:spcBef>
              <a:buClr>
                <a:srgbClr val="0432FF"/>
              </a:buClr>
            </a:pP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如果匹配成功：则将这个匹配字段作为一个词切分</a:t>
            </a:r>
            <a:endParaRPr lang="en-US" altLang="zh-CN" sz="24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marL="228600" lvl="1" indent="285750">
              <a:lnSpc>
                <a:spcPct val="150000"/>
              </a:lnSpc>
              <a:spcBef>
                <a:spcPts val="1000"/>
              </a:spcBef>
              <a:buClr>
                <a:srgbClr val="0432FF"/>
              </a:buClr>
            </a:pP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如果匹配不成功：则将这个匹配字段的最后一个字去掉，剩下的作为匹配字段，进行再次匹配。直到切分出所有词</a:t>
            </a:r>
          </a:p>
          <a:p>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3683144"/>
      </p:ext>
    </p:extLst>
  </p:cSld>
  <p:clrMapOvr>
    <a:overrideClrMapping bg1="lt1" tx1="dk1" bg2="lt2" tx2="dk2" accent1="accent1" accent2="accent2" accent3="accent3" accent4="accent4" accent5="accent5" accent6="accent6" hlink="hlink" folHlink="folHlink"/>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4E11CE-74B6-DE0D-FBBB-3EE8F90FC88C}"/>
              </a:ext>
            </a:extLst>
          </p:cNvPr>
          <p:cNvSpPr>
            <a:spLocks noGrp="1"/>
          </p:cNvSpPr>
          <p:nvPr>
            <p:ph type="sldNum" sz="quarter" idx="12"/>
          </p:nvPr>
        </p:nvSpPr>
        <p:spPr/>
        <p:txBody>
          <a:bodyPr/>
          <a:lstStyle/>
          <a:p>
            <a:pPr>
              <a:defRPr/>
            </a:pPr>
            <a:fld id="{13E827ED-9E94-A041-8AA0-B272BD61DB5E}" type="slidenum">
              <a:rPr lang="en-US" altLang="ko-KR" smtClean="0"/>
              <a:pPr>
                <a:defRPr/>
              </a:pPr>
              <a:t>14</a:t>
            </a:fld>
            <a:endParaRPr lang="en-US" altLang="ko-KR"/>
          </a:p>
        </p:txBody>
      </p:sp>
      <p:pic>
        <p:nvPicPr>
          <p:cNvPr id="3" name="图片 2">
            <a:extLst>
              <a:ext uri="{FF2B5EF4-FFF2-40B4-BE49-F238E27FC236}">
                <a16:creationId xmlns:a16="http://schemas.microsoft.com/office/drawing/2014/main" id="{06163DD3-4432-FD34-E656-93216C8CA878}"/>
              </a:ext>
            </a:extLst>
          </p:cNvPr>
          <p:cNvPicPr>
            <a:picLocks noChangeAspect="1"/>
          </p:cNvPicPr>
          <p:nvPr/>
        </p:nvPicPr>
        <p:blipFill>
          <a:blip r:embed="rId2"/>
          <a:srcRect t="27493"/>
          <a:stretch>
            <a:fillRect/>
          </a:stretch>
        </p:blipFill>
        <p:spPr>
          <a:xfrm>
            <a:off x="437857" y="2546266"/>
            <a:ext cx="7936905" cy="825749"/>
          </a:xfrm>
          <a:prstGeom prst="rect">
            <a:avLst/>
          </a:prstGeom>
        </p:spPr>
      </p:pic>
      <p:sp>
        <p:nvSpPr>
          <p:cNvPr id="4" name="文本框 3">
            <a:extLst>
              <a:ext uri="{FF2B5EF4-FFF2-40B4-BE49-F238E27FC236}">
                <a16:creationId xmlns:a16="http://schemas.microsoft.com/office/drawing/2014/main" id="{B4268DA0-D261-7F2C-AF36-5F4E2472A488}"/>
              </a:ext>
            </a:extLst>
          </p:cNvPr>
          <p:cNvSpPr txBox="1"/>
          <p:nvPr/>
        </p:nvSpPr>
        <p:spPr>
          <a:xfrm>
            <a:off x="447580" y="780388"/>
            <a:ext cx="8420195" cy="155581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50000"/>
              </a:lnSpc>
            </a:pPr>
            <a:r>
              <a:rPr lang="zh-CN" altLang="en-US" sz="2200" dirty="0"/>
              <a:t>例“用正向最大匹配法对“秦皇岛今天晴空万里”进行中文分词</a:t>
            </a:r>
          </a:p>
          <a:p>
            <a:pPr>
              <a:lnSpc>
                <a:spcPct val="150000"/>
              </a:lnSpc>
            </a:pPr>
            <a:r>
              <a:rPr lang="zh-CN" altLang="en-US" sz="2200" dirty="0">
                <a:sym typeface="+mn-ea"/>
              </a:rPr>
              <a:t>词典 ：“秦皇岛”“岛”“今天”“天晴”“晴空万里”“万里”……</a:t>
            </a:r>
          </a:p>
        </p:txBody>
      </p:sp>
      <p:sp>
        <p:nvSpPr>
          <p:cNvPr id="5" name="文本框 4">
            <a:extLst>
              <a:ext uri="{FF2B5EF4-FFF2-40B4-BE49-F238E27FC236}">
                <a16:creationId xmlns:a16="http://schemas.microsoft.com/office/drawing/2014/main" id="{CEE5D58B-F624-EC2E-0308-CFAD842BB492}"/>
              </a:ext>
            </a:extLst>
          </p:cNvPr>
          <p:cNvSpPr txBox="1"/>
          <p:nvPr/>
        </p:nvSpPr>
        <p:spPr>
          <a:xfrm>
            <a:off x="350589" y="3582082"/>
            <a:ext cx="8604448" cy="1048172"/>
          </a:xfrm>
          <a:prstGeom prst="rect">
            <a:avLst/>
          </a:prstGeom>
          <a:noFill/>
          <a:ln>
            <a:solidFill>
              <a:schemeClr val="tx1"/>
            </a:solidFill>
            <a:prstDash val="lgDash"/>
          </a:ln>
        </p:spPr>
        <p:txBody>
          <a:bodyPr wrap="square" rtlCol="0">
            <a:spAutoFit/>
          </a:bodyPr>
          <a:lstStyle/>
          <a:p>
            <a:pPr>
              <a:lnSpc>
                <a:spcPct val="150000"/>
              </a:lnSpc>
            </a:pPr>
            <a:r>
              <a:rPr lang="zh-CN" altLang="en-US" sz="2200" dirty="0">
                <a:latin typeface="Microsoft YaHei" panose="020B0503020204020204" pitchFamily="34" charset="-122"/>
                <a:ea typeface="Microsoft YaHei" panose="020B0503020204020204" pitchFamily="34" charset="-122"/>
              </a:rPr>
              <a:t>【案例分析】根据当前词典，单词扫描的最大长度 max=4（实际的词典最大长度可能会更大）</a:t>
            </a:r>
          </a:p>
        </p:txBody>
      </p:sp>
      <p:cxnSp>
        <p:nvCxnSpPr>
          <p:cNvPr id="6" name="直接箭头连接符 7">
            <a:extLst>
              <a:ext uri="{FF2B5EF4-FFF2-40B4-BE49-F238E27FC236}">
                <a16:creationId xmlns:a16="http://schemas.microsoft.com/office/drawing/2014/main" id="{2650C258-D9EF-80EB-4A5D-33F3876E3C54}"/>
              </a:ext>
            </a:extLst>
          </p:cNvPr>
          <p:cNvCxnSpPr/>
          <p:nvPr/>
        </p:nvCxnSpPr>
        <p:spPr>
          <a:xfrm flipH="1" flipV="1">
            <a:off x="1648505" y="5406752"/>
            <a:ext cx="7620" cy="3562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FC9D4DE-ED18-875C-04FA-7C0D5F7578A9}"/>
              </a:ext>
            </a:extLst>
          </p:cNvPr>
          <p:cNvPicPr>
            <a:picLocks noChangeAspect="1"/>
          </p:cNvPicPr>
          <p:nvPr/>
        </p:nvPicPr>
        <p:blipFill>
          <a:blip r:embed="rId3"/>
          <a:stretch>
            <a:fillRect/>
          </a:stretch>
        </p:blipFill>
        <p:spPr>
          <a:xfrm>
            <a:off x="1331640" y="4797152"/>
            <a:ext cx="6149340" cy="609600"/>
          </a:xfrm>
          <a:prstGeom prst="rect">
            <a:avLst/>
          </a:prstGeom>
        </p:spPr>
      </p:pic>
      <p:cxnSp>
        <p:nvCxnSpPr>
          <p:cNvPr id="8" name="直接箭头连接符 9">
            <a:extLst>
              <a:ext uri="{FF2B5EF4-FFF2-40B4-BE49-F238E27FC236}">
                <a16:creationId xmlns:a16="http://schemas.microsoft.com/office/drawing/2014/main" id="{6FE04927-DB0D-9BBD-6078-65117BFE30DC}"/>
              </a:ext>
            </a:extLst>
          </p:cNvPr>
          <p:cNvCxnSpPr/>
          <p:nvPr/>
        </p:nvCxnSpPr>
        <p:spPr>
          <a:xfrm flipH="1" flipV="1">
            <a:off x="5071155" y="5428977"/>
            <a:ext cx="7620" cy="3562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11">
            <a:extLst>
              <a:ext uri="{FF2B5EF4-FFF2-40B4-BE49-F238E27FC236}">
                <a16:creationId xmlns:a16="http://schemas.microsoft.com/office/drawing/2014/main" id="{BECD2DDC-2003-DE42-EC9D-A5983830E104}"/>
              </a:ext>
            </a:extLst>
          </p:cNvPr>
          <p:cNvCxnSpPr/>
          <p:nvPr/>
        </p:nvCxnSpPr>
        <p:spPr>
          <a:xfrm>
            <a:off x="1648505" y="5911577"/>
            <a:ext cx="2046605" cy="76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13">
            <a:extLst>
              <a:ext uri="{FF2B5EF4-FFF2-40B4-BE49-F238E27FC236}">
                <a16:creationId xmlns:a16="http://schemas.microsoft.com/office/drawing/2014/main" id="{8B54B114-FFEB-793A-F54D-B5998BB4F5F7}"/>
              </a:ext>
            </a:extLst>
          </p:cNvPr>
          <p:cNvCxnSpPr/>
          <p:nvPr/>
        </p:nvCxnSpPr>
        <p:spPr>
          <a:xfrm>
            <a:off x="3786550" y="5903957"/>
            <a:ext cx="2030730" cy="152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6">
            <a:extLst>
              <a:ext uri="{FF2B5EF4-FFF2-40B4-BE49-F238E27FC236}">
                <a16:creationId xmlns:a16="http://schemas.microsoft.com/office/drawing/2014/main" id="{015DD1F7-A788-58AA-DA22-2C021BA1F55D}"/>
              </a:ext>
            </a:extLst>
          </p:cNvPr>
          <p:cNvCxnSpPr/>
          <p:nvPr/>
        </p:nvCxnSpPr>
        <p:spPr>
          <a:xfrm flipH="1" flipV="1">
            <a:off x="3756070" y="5428977"/>
            <a:ext cx="7620" cy="35623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7">
            <a:extLst>
              <a:ext uri="{FF2B5EF4-FFF2-40B4-BE49-F238E27FC236}">
                <a16:creationId xmlns:a16="http://schemas.microsoft.com/office/drawing/2014/main" id="{47E70564-6DF8-9327-7C73-5F7F49C73BC0}"/>
              </a:ext>
            </a:extLst>
          </p:cNvPr>
          <p:cNvCxnSpPr/>
          <p:nvPr/>
        </p:nvCxnSpPr>
        <p:spPr>
          <a:xfrm>
            <a:off x="1648505" y="6026512"/>
            <a:ext cx="1392555" cy="63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23">
            <a:extLst>
              <a:ext uri="{FF2B5EF4-FFF2-40B4-BE49-F238E27FC236}">
                <a16:creationId xmlns:a16="http://schemas.microsoft.com/office/drawing/2014/main" id="{27D9C802-8B52-EEDB-2EA5-3A7864F27599}"/>
              </a:ext>
            </a:extLst>
          </p:cNvPr>
          <p:cNvCxnSpPr/>
          <p:nvPr/>
        </p:nvCxnSpPr>
        <p:spPr>
          <a:xfrm>
            <a:off x="3784645" y="6022702"/>
            <a:ext cx="1315085" cy="95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24">
            <a:extLst>
              <a:ext uri="{FF2B5EF4-FFF2-40B4-BE49-F238E27FC236}">
                <a16:creationId xmlns:a16="http://schemas.microsoft.com/office/drawing/2014/main" id="{399343ED-E019-44EF-EBD5-2720B9F08A35}"/>
              </a:ext>
            </a:extLst>
          </p:cNvPr>
          <p:cNvCxnSpPr/>
          <p:nvPr/>
        </p:nvCxnSpPr>
        <p:spPr>
          <a:xfrm flipV="1">
            <a:off x="3786550" y="6143352"/>
            <a:ext cx="745490" cy="571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26">
            <a:extLst>
              <a:ext uri="{FF2B5EF4-FFF2-40B4-BE49-F238E27FC236}">
                <a16:creationId xmlns:a16="http://schemas.microsoft.com/office/drawing/2014/main" id="{481ED041-BD81-6C8D-F340-DFFA1846835F}"/>
              </a:ext>
            </a:extLst>
          </p:cNvPr>
          <p:cNvCxnSpPr/>
          <p:nvPr/>
        </p:nvCxnSpPr>
        <p:spPr>
          <a:xfrm>
            <a:off x="5047025" y="5827757"/>
            <a:ext cx="2030730" cy="15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F47B0B7-C505-D90C-C190-7FA373584159}"/>
              </a:ext>
            </a:extLst>
          </p:cNvPr>
          <p:cNvSpPr txBox="1"/>
          <p:nvPr/>
        </p:nvSpPr>
        <p:spPr>
          <a:xfrm>
            <a:off x="1995850" y="6256382"/>
            <a:ext cx="697230" cy="299085"/>
          </a:xfrm>
          <a:prstGeom prst="rect">
            <a:avLst/>
          </a:prstGeom>
          <a:noFill/>
        </p:spPr>
        <p:txBody>
          <a:bodyPr wrap="none" rtlCol="0">
            <a:spAutoFit/>
          </a:bodyPr>
          <a:lstStyle/>
          <a:p>
            <a:r>
              <a:rPr lang="zh-CN" altLang="en-US"/>
              <a:t>秦皇岛</a:t>
            </a:r>
          </a:p>
        </p:txBody>
      </p:sp>
      <p:sp>
        <p:nvSpPr>
          <p:cNvPr id="17" name="文本框 16">
            <a:extLst>
              <a:ext uri="{FF2B5EF4-FFF2-40B4-BE49-F238E27FC236}">
                <a16:creationId xmlns:a16="http://schemas.microsoft.com/office/drawing/2014/main" id="{8036FB4E-9765-7ABF-8C7B-9852E654A171}"/>
              </a:ext>
            </a:extLst>
          </p:cNvPr>
          <p:cNvSpPr txBox="1"/>
          <p:nvPr/>
        </p:nvSpPr>
        <p:spPr>
          <a:xfrm>
            <a:off x="3786550" y="6256382"/>
            <a:ext cx="525780" cy="299085"/>
          </a:xfrm>
          <a:prstGeom prst="rect">
            <a:avLst/>
          </a:prstGeom>
          <a:noFill/>
        </p:spPr>
        <p:txBody>
          <a:bodyPr wrap="none" rtlCol="0">
            <a:spAutoFit/>
          </a:bodyPr>
          <a:lstStyle/>
          <a:p>
            <a:r>
              <a:rPr lang="zh-CN" altLang="en-US"/>
              <a:t>今天</a:t>
            </a:r>
          </a:p>
        </p:txBody>
      </p:sp>
      <p:sp>
        <p:nvSpPr>
          <p:cNvPr id="18" name="文本框 17">
            <a:extLst>
              <a:ext uri="{FF2B5EF4-FFF2-40B4-BE49-F238E27FC236}">
                <a16:creationId xmlns:a16="http://schemas.microsoft.com/office/drawing/2014/main" id="{FDA4D907-1C5F-5835-3383-79D3749EDD35}"/>
              </a:ext>
            </a:extLst>
          </p:cNvPr>
          <p:cNvSpPr txBox="1"/>
          <p:nvPr/>
        </p:nvSpPr>
        <p:spPr>
          <a:xfrm>
            <a:off x="5734095" y="6256382"/>
            <a:ext cx="868680" cy="299085"/>
          </a:xfrm>
          <a:prstGeom prst="rect">
            <a:avLst/>
          </a:prstGeom>
          <a:noFill/>
        </p:spPr>
        <p:txBody>
          <a:bodyPr wrap="none" rtlCol="0">
            <a:spAutoFit/>
          </a:bodyPr>
          <a:lstStyle/>
          <a:p>
            <a:r>
              <a:rPr lang="zh-CN" altLang="en-US"/>
              <a:t>晴空万里</a:t>
            </a:r>
          </a:p>
        </p:txBody>
      </p:sp>
    </p:spTree>
    <p:extLst>
      <p:ext uri="{BB962C8B-B14F-4D97-AF65-F5344CB8AC3E}">
        <p14:creationId xmlns:p14="http://schemas.microsoft.com/office/powerpoint/2010/main" val="111055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p:bldP spid="16" grpId="1"/>
      <p:bldP spid="17" grpId="0"/>
      <p:bldP spid="17" grpId="1"/>
      <p:bldP spid="18" grpId="0"/>
      <p:bldP spid="1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F7AADA7-9ACA-824A-8F07-0956BED2D7D4}"/>
              </a:ext>
            </a:extLst>
          </p:cNvPr>
          <p:cNvSpPr>
            <a:spLocks noGrp="1"/>
          </p:cNvSpPr>
          <p:nvPr>
            <p:ph type="sldNum" sz="quarter" idx="12"/>
          </p:nvPr>
        </p:nvSpPr>
        <p:spPr/>
        <p:txBody>
          <a:bodyPr/>
          <a:lstStyle/>
          <a:p>
            <a:pPr>
              <a:defRPr/>
            </a:pPr>
            <a:fld id="{6695875E-1D8E-5C47-A1E8-9C990B064D39}" type="slidenum">
              <a:rPr lang="en-US" altLang="ko-KR" smtClean="0"/>
              <a:pPr>
                <a:defRPr/>
              </a:pPr>
              <a:t>15</a:t>
            </a:fld>
            <a:endParaRPr lang="en-US" altLang="ko-KR"/>
          </a:p>
        </p:txBody>
      </p:sp>
      <p:sp>
        <p:nvSpPr>
          <p:cNvPr id="2" name="标题 1">
            <a:extLst>
              <a:ext uri="{FF2B5EF4-FFF2-40B4-BE49-F238E27FC236}">
                <a16:creationId xmlns:a16="http://schemas.microsoft.com/office/drawing/2014/main" id="{629AB362-EB90-8640-8309-E7A9CA9B4D82}"/>
              </a:ext>
            </a:extLst>
          </p:cNvPr>
          <p:cNvSpPr>
            <a:spLocks noGrp="1"/>
          </p:cNvSpPr>
          <p:nvPr>
            <p:ph type="title" idx="4294967295"/>
          </p:nvPr>
        </p:nvSpPr>
        <p:spPr>
          <a:xfrm>
            <a:off x="0" y="533400"/>
            <a:ext cx="8020050" cy="889000"/>
          </a:xfrm>
        </p:spPr>
        <p:txBody>
          <a:bodyPr/>
          <a:lstStyle/>
          <a:p>
            <a:r>
              <a:rPr kumimoji="1" lang="zh-CN" altLang="en-US" dirty="0"/>
              <a:t>例</a:t>
            </a:r>
          </a:p>
        </p:txBody>
      </p:sp>
      <p:sp>
        <p:nvSpPr>
          <p:cNvPr id="5" name="Content Placeholder 2">
            <a:extLst>
              <a:ext uri="{FF2B5EF4-FFF2-40B4-BE49-F238E27FC236}">
                <a16:creationId xmlns:a16="http://schemas.microsoft.com/office/drawing/2014/main" id="{2FA1A1E3-534C-8344-8CD0-7C4A0D2AD8D5}"/>
              </a:ext>
            </a:extLst>
          </p:cNvPr>
          <p:cNvSpPr>
            <a:spLocks noGrp="1"/>
          </p:cNvSpPr>
          <p:nvPr/>
        </p:nvSpPr>
        <p:spPr>
          <a:xfrm>
            <a:off x="755575" y="1386840"/>
            <a:ext cx="3074035" cy="5138504"/>
          </a:xfrm>
          <a:prstGeom prst="rect">
            <a:avLst/>
          </a:prstGeom>
          <a:solidFill>
            <a:schemeClr val="accent1">
              <a:lumMod val="10000"/>
              <a:lumOff val="90000"/>
            </a:schemeClr>
          </a:solidFill>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l">
              <a:lnSpc>
                <a:spcPct val="150000"/>
              </a:lnSpc>
              <a:spcBef>
                <a:spcPts val="1000"/>
              </a:spcBef>
              <a:buClrTx/>
              <a:buSzTx/>
              <a:buNone/>
            </a:pPr>
            <a:r>
              <a:rPr lang="zh-CN"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词典</a:t>
            </a:r>
            <a:endParaRPr lang="zh-CN"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spcBef>
                <a:spcPts val="1000"/>
              </a:spcBef>
              <a:buClrTx/>
              <a:buSzTx/>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u="sng" dirty="0">
                <a:latin typeface="微软雅黑" panose="020B0503020204020204" pitchFamily="34" charset="-122"/>
                <a:ea typeface="微软雅黑" panose="020B0503020204020204" pitchFamily="34" charset="-122"/>
                <a:cs typeface="微软雅黑" panose="020B0503020204020204" pitchFamily="34" charset="-122"/>
                <a:sym typeface="+mn-ea"/>
              </a:rPr>
              <a:t>长江大桥</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spcBef>
                <a:spcPts val="1000"/>
              </a:spcBef>
              <a:buClrTx/>
              <a:buSzTx/>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u="sng" dirty="0">
                <a:latin typeface="微软雅黑" panose="020B0503020204020204" pitchFamily="34" charset="-122"/>
                <a:ea typeface="微软雅黑" panose="020B0503020204020204" pitchFamily="34" charset="-122"/>
                <a:cs typeface="微软雅黑" panose="020B0503020204020204" pitchFamily="34" charset="-122"/>
                <a:sym typeface="+mn-ea"/>
              </a:rPr>
              <a:t>南京市长</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spcBef>
                <a:spcPts val="1000"/>
              </a:spcBef>
              <a:buClrTx/>
              <a:buSzTx/>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u="sng" dirty="0">
                <a:latin typeface="微软雅黑" panose="020B0503020204020204" pitchFamily="34" charset="-122"/>
                <a:ea typeface="微软雅黑" panose="020B0503020204020204" pitchFamily="34" charset="-122"/>
                <a:cs typeface="微软雅黑" panose="020B0503020204020204" pitchFamily="34" charset="-122"/>
                <a:sym typeface="+mn-ea"/>
              </a:rPr>
              <a:t>南京市</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spcBef>
                <a:spcPts val="1000"/>
              </a:spcBef>
              <a:buClrTx/>
              <a:buSzTx/>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u="sng" dirty="0">
                <a:latin typeface="微软雅黑" panose="020B0503020204020204" pitchFamily="34" charset="-122"/>
                <a:ea typeface="微软雅黑" panose="020B0503020204020204" pitchFamily="34" charset="-122"/>
                <a:cs typeface="微软雅黑" panose="020B0503020204020204" pitchFamily="34" charset="-122"/>
                <a:sym typeface="+mn-ea"/>
              </a:rPr>
              <a:t>大桥</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spcBef>
                <a:spcPts val="1000"/>
              </a:spcBef>
              <a:buClrTx/>
              <a:buSzTx/>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u="sng" dirty="0">
                <a:latin typeface="微软雅黑" panose="020B0503020204020204" pitchFamily="34" charset="-122"/>
                <a:ea typeface="微软雅黑" panose="020B0503020204020204" pitchFamily="34" charset="-122"/>
                <a:cs typeface="微软雅黑" panose="020B0503020204020204" pitchFamily="34" charset="-122"/>
                <a:sym typeface="+mn-ea"/>
              </a:rPr>
              <a:t>长江</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spcBef>
                <a:spcPts val="1000"/>
              </a:spcBef>
              <a:buClrTx/>
              <a:buSzTx/>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u="sng" dirty="0">
                <a:latin typeface="微软雅黑" panose="020B0503020204020204" pitchFamily="34" charset="-122"/>
                <a:ea typeface="微软雅黑" panose="020B0503020204020204" pitchFamily="34" charset="-122"/>
                <a:cs typeface="微软雅黑" panose="020B0503020204020204" pitchFamily="34" charset="-122"/>
                <a:sym typeface="+mn-ea"/>
              </a:rPr>
              <a:t>江</a:t>
            </a:r>
          </a:p>
        </p:txBody>
      </p:sp>
      <p:sp>
        <p:nvSpPr>
          <p:cNvPr id="7" name="文本框 6">
            <a:extLst>
              <a:ext uri="{FF2B5EF4-FFF2-40B4-BE49-F238E27FC236}">
                <a16:creationId xmlns:a16="http://schemas.microsoft.com/office/drawing/2014/main" id="{88624A47-B7E5-8F44-84FB-7A46B9AAA5D4}"/>
              </a:ext>
            </a:extLst>
          </p:cNvPr>
          <p:cNvSpPr txBox="1"/>
          <p:nvPr/>
        </p:nvSpPr>
        <p:spPr>
          <a:xfrm>
            <a:off x="4049199" y="2413952"/>
            <a:ext cx="4594225" cy="2030095"/>
          </a:xfrm>
          <a:prstGeom prst="rect">
            <a:avLst/>
          </a:prstGeom>
          <a:noFill/>
        </p:spPr>
        <p:txBody>
          <a:bodyPr wrap="square" rtlCol="0" anchor="t">
            <a:spAutoFit/>
          </a:bodyPr>
          <a:lstStyle/>
          <a:p>
            <a:pPr>
              <a:lnSpc>
                <a:spcPct val="150000"/>
              </a:lnSpc>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ea"/>
              </a:rPr>
              <a:t>语句：</a:t>
            </a:r>
            <a:r>
              <a:rPr lang="zh-CN" altLang="en-US" sz="2800" b="1" u="sng"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南京市长江大桥</a:t>
            </a:r>
            <a:endParaRPr lang="zh-CN" altLang="en-US" sz="2800" b="1" u="sng"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altLang="en-US" sz="2800" b="1" u="sng"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ea"/>
              </a:rPr>
              <a:t>分词后：</a:t>
            </a:r>
            <a:r>
              <a:rPr lang="zh-CN" altLang="en-US" sz="2800" b="1" u="sng"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南京市长</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800" b="1" u="sng"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江</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800" b="1" u="sng"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大桥</a:t>
            </a:r>
          </a:p>
        </p:txBody>
      </p:sp>
    </p:spTree>
    <p:extLst>
      <p:ext uri="{BB962C8B-B14F-4D97-AF65-F5344CB8AC3E}">
        <p14:creationId xmlns:p14="http://schemas.microsoft.com/office/powerpoint/2010/main" val="2788297327"/>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9357C25-2980-099C-AC16-BCD706C26485}"/>
              </a:ext>
            </a:extLst>
          </p:cNvPr>
          <p:cNvSpPr>
            <a:spLocks noGrp="1"/>
          </p:cNvSpPr>
          <p:nvPr>
            <p:ph type="sldNum" sz="quarter" idx="12"/>
          </p:nvPr>
        </p:nvSpPr>
        <p:spPr/>
        <p:txBody>
          <a:bodyPr/>
          <a:lstStyle/>
          <a:p>
            <a:pPr>
              <a:defRPr/>
            </a:pPr>
            <a:fld id="{6695875E-1D8E-5C47-A1E8-9C990B064D39}" type="slidenum">
              <a:rPr lang="en-US" altLang="ko-KR" smtClean="0"/>
              <a:pPr>
                <a:defRPr/>
              </a:pPr>
              <a:t>16</a:t>
            </a:fld>
            <a:endParaRPr lang="en-US" altLang="ko-KR"/>
          </a:p>
        </p:txBody>
      </p:sp>
      <p:sp>
        <p:nvSpPr>
          <p:cNvPr id="2" name="标题 1">
            <a:extLst>
              <a:ext uri="{FF2B5EF4-FFF2-40B4-BE49-F238E27FC236}">
                <a16:creationId xmlns:a16="http://schemas.microsoft.com/office/drawing/2014/main" id="{EA4720E7-1C31-7516-4989-F42CA0C88946}"/>
              </a:ext>
            </a:extLst>
          </p:cNvPr>
          <p:cNvSpPr>
            <a:spLocks noGrp="1"/>
          </p:cNvSpPr>
          <p:nvPr>
            <p:ph type="title" idx="4294967295"/>
          </p:nvPr>
        </p:nvSpPr>
        <p:spPr>
          <a:xfrm>
            <a:off x="0" y="533400"/>
            <a:ext cx="8020050" cy="889000"/>
          </a:xfrm>
        </p:spPr>
        <p:txBody>
          <a:bodyPr/>
          <a:lstStyle/>
          <a:p>
            <a:r>
              <a:rPr kumimoji="1" lang="zh-CN" altLang="en-US" dirty="0"/>
              <a:t>例</a:t>
            </a:r>
          </a:p>
        </p:txBody>
      </p:sp>
      <p:sp>
        <p:nvSpPr>
          <p:cNvPr id="3" name="内容占位符 2">
            <a:extLst>
              <a:ext uri="{FF2B5EF4-FFF2-40B4-BE49-F238E27FC236}">
                <a16:creationId xmlns:a16="http://schemas.microsoft.com/office/drawing/2014/main" id="{F5D748A9-7F9A-5D53-0B8B-854AFC800B68}"/>
              </a:ext>
            </a:extLst>
          </p:cNvPr>
          <p:cNvSpPr>
            <a:spLocks noGrp="1"/>
          </p:cNvSpPr>
          <p:nvPr>
            <p:ph idx="4294967295"/>
          </p:nvPr>
        </p:nvSpPr>
        <p:spPr>
          <a:xfrm>
            <a:off x="842963" y="1476375"/>
            <a:ext cx="8301037" cy="4572000"/>
          </a:xfrm>
        </p:spPr>
        <p:txBody>
          <a:bodyPr/>
          <a:lstStyle/>
          <a:p>
            <a:r>
              <a:rPr kumimoji="1" lang="zh-CN" altLang="en-US" sz="2400" dirty="0">
                <a:latin typeface="Microsoft YaHei" panose="020B0503020204020204" pitchFamily="34" charset="-122"/>
                <a:ea typeface="Microsoft YaHei" panose="020B0503020204020204" pitchFamily="34" charset="-122"/>
              </a:rPr>
              <a:t>语句：</a:t>
            </a:r>
            <a:r>
              <a:rPr kumimoji="1" lang="zh-CN" altLang="en-US" sz="2400" u="sng" dirty="0">
                <a:highlight>
                  <a:srgbClr val="FFFF00"/>
                </a:highlight>
                <a:latin typeface="Microsoft YaHei" panose="020B0503020204020204" pitchFamily="34" charset="-122"/>
                <a:ea typeface="Microsoft YaHei" panose="020B0503020204020204" pitchFamily="34" charset="-122"/>
              </a:rPr>
              <a:t>就读北京大学</a:t>
            </a:r>
            <a:endParaRPr kumimoji="1" lang="en-US" altLang="zh-CN" sz="2400" u="sng" dirty="0">
              <a:highlight>
                <a:srgbClr val="FFFF00"/>
              </a:highlight>
              <a:latin typeface="Microsoft YaHei" panose="020B0503020204020204" pitchFamily="34" charset="-122"/>
              <a:ea typeface="Microsoft YaHei" panose="020B0503020204020204" pitchFamily="34" charset="-122"/>
            </a:endParaRPr>
          </a:p>
          <a:p>
            <a:endParaRPr lang="en-US" altLang="zh-CN" sz="2400" u="sng" dirty="0">
              <a:highlight>
                <a:srgbClr val="FFFF00"/>
              </a:highlight>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分词后：</a:t>
            </a:r>
            <a:r>
              <a:rPr kumimoji="1" lang="zh-CN" altLang="en-US" sz="2400" u="sng" dirty="0">
                <a:highlight>
                  <a:srgbClr val="FFFF00"/>
                </a:highlight>
                <a:latin typeface="Microsoft YaHei" panose="020B0503020204020204" pitchFamily="34" charset="-122"/>
                <a:ea typeface="Microsoft YaHei" panose="020B0503020204020204" pitchFamily="34" charset="-122"/>
              </a:rPr>
              <a:t>就读</a:t>
            </a:r>
            <a:r>
              <a:rPr kumimoji="1" lang="zh-CN" altLang="en-US" sz="2400" dirty="0">
                <a:latin typeface="Microsoft YaHei" panose="020B0503020204020204" pitchFamily="34" charset="-122"/>
                <a:ea typeface="Microsoft YaHei" panose="020B0503020204020204" pitchFamily="34" charset="-122"/>
              </a:rPr>
              <a:t> </a:t>
            </a:r>
            <a:r>
              <a:rPr kumimoji="1" lang="zh-CN" altLang="en-US" sz="2400" u="sng" dirty="0">
                <a:highlight>
                  <a:srgbClr val="FFFF00"/>
                </a:highlight>
                <a:latin typeface="Microsoft YaHei" panose="020B0503020204020204" pitchFamily="34" charset="-122"/>
                <a:ea typeface="Microsoft YaHei" panose="020B0503020204020204" pitchFamily="34" charset="-122"/>
              </a:rPr>
              <a:t>北京大学</a:t>
            </a:r>
            <a:endParaRPr kumimoji="1" lang="en-US" altLang="zh-CN" sz="2400" u="sng" dirty="0">
              <a:highlight>
                <a:srgbClr val="FFFF00"/>
              </a:highlight>
              <a:latin typeface="Microsoft YaHei" panose="020B0503020204020204" pitchFamily="34" charset="-122"/>
              <a:ea typeface="Microsoft YaHei" panose="020B0503020204020204" pitchFamily="34" charset="-122"/>
            </a:endParaRPr>
          </a:p>
          <a:p>
            <a:endParaRPr lang="en-US" altLang="zh-CN" sz="2400" u="sng" dirty="0">
              <a:highlight>
                <a:srgbClr val="FFFF00"/>
              </a:highlight>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语句：</a:t>
            </a:r>
            <a:r>
              <a:rPr kumimoji="1" lang="zh-CN" altLang="en-US" sz="2400" u="sng" dirty="0">
                <a:highlight>
                  <a:srgbClr val="FFFF00"/>
                </a:highlight>
                <a:latin typeface="Microsoft YaHei" panose="020B0503020204020204" pitchFamily="34" charset="-122"/>
                <a:ea typeface="Microsoft YaHei" panose="020B0503020204020204" pitchFamily="34" charset="-122"/>
              </a:rPr>
              <a:t>研究生命起源</a:t>
            </a:r>
            <a:endParaRPr kumimoji="1" lang="en-US" altLang="zh-CN" sz="2400" u="sng" dirty="0">
              <a:highlight>
                <a:srgbClr val="FFFF00"/>
              </a:highlight>
              <a:latin typeface="Microsoft YaHei" panose="020B0503020204020204" pitchFamily="34" charset="-122"/>
              <a:ea typeface="Microsoft YaHei" panose="020B0503020204020204" pitchFamily="34" charset="-122"/>
            </a:endParaRPr>
          </a:p>
          <a:p>
            <a:endParaRPr lang="en-US" altLang="zh-CN" sz="2400" u="sng" dirty="0">
              <a:highlight>
                <a:srgbClr val="FFFF00"/>
              </a:highlight>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分词后：</a:t>
            </a:r>
            <a:r>
              <a:rPr kumimoji="1" lang="zh-CN" altLang="en-US" sz="2400" u="sng" dirty="0">
                <a:highlight>
                  <a:srgbClr val="FFFF00"/>
                </a:highlight>
                <a:latin typeface="Microsoft YaHei" panose="020B0503020204020204" pitchFamily="34" charset="-122"/>
                <a:ea typeface="Microsoft YaHei" panose="020B0503020204020204" pitchFamily="34" charset="-122"/>
              </a:rPr>
              <a:t>研究生 命 起源</a:t>
            </a:r>
            <a:endParaRPr kumimoji="1" lang="en-US" altLang="zh-CN" sz="2400" u="sng" dirty="0">
              <a:highlight>
                <a:srgbClr val="FFFF00"/>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31030111"/>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602F6D3-2433-661D-CBF2-561CDC585942}"/>
              </a:ext>
            </a:extLst>
          </p:cNvPr>
          <p:cNvSpPr>
            <a:spLocks noGrp="1"/>
          </p:cNvSpPr>
          <p:nvPr>
            <p:ph type="sldNum" sz="quarter" idx="12"/>
          </p:nvPr>
        </p:nvSpPr>
        <p:spPr/>
        <p:txBody>
          <a:bodyPr/>
          <a:lstStyle/>
          <a:p>
            <a:pPr>
              <a:defRPr/>
            </a:pPr>
            <a:fld id="{6695875E-1D8E-5C47-A1E8-9C990B064D39}" type="slidenum">
              <a:rPr lang="en-US" altLang="ko-KR" smtClean="0"/>
              <a:pPr>
                <a:defRPr/>
              </a:pPr>
              <a:t>17</a:t>
            </a:fld>
            <a:endParaRPr lang="en-US" altLang="ko-KR"/>
          </a:p>
        </p:txBody>
      </p:sp>
      <p:sp>
        <p:nvSpPr>
          <p:cNvPr id="2" name="标题 1">
            <a:extLst>
              <a:ext uri="{FF2B5EF4-FFF2-40B4-BE49-F238E27FC236}">
                <a16:creationId xmlns:a16="http://schemas.microsoft.com/office/drawing/2014/main" id="{A8992895-708B-C5FD-0E8B-6003EFF2E831}"/>
              </a:ext>
            </a:extLst>
          </p:cNvPr>
          <p:cNvSpPr>
            <a:spLocks noGrp="1"/>
          </p:cNvSpPr>
          <p:nvPr>
            <p:ph type="title" idx="4294967295"/>
          </p:nvPr>
        </p:nvSpPr>
        <p:spPr>
          <a:xfrm>
            <a:off x="0" y="533400"/>
            <a:ext cx="8020050" cy="889000"/>
          </a:xfrm>
        </p:spPr>
        <p:txBody>
          <a:bodyPr/>
          <a:lstStyle/>
          <a:p>
            <a:r>
              <a:rPr lang="zh-CN" altLang="en-US" dirty="0"/>
              <a:t>正向匹配</a:t>
            </a:r>
            <a:r>
              <a:rPr kumimoji="1" lang="zh-CN" altLang="en-US" dirty="0"/>
              <a:t>注意事项</a:t>
            </a:r>
          </a:p>
        </p:txBody>
      </p:sp>
      <p:sp>
        <p:nvSpPr>
          <p:cNvPr id="3" name="内容占位符 2">
            <a:extLst>
              <a:ext uri="{FF2B5EF4-FFF2-40B4-BE49-F238E27FC236}">
                <a16:creationId xmlns:a16="http://schemas.microsoft.com/office/drawing/2014/main" id="{0B209C7F-F4D1-D846-E59E-52E9C442E8C7}"/>
              </a:ext>
            </a:extLst>
          </p:cNvPr>
          <p:cNvSpPr>
            <a:spLocks noGrp="1"/>
          </p:cNvSpPr>
          <p:nvPr>
            <p:ph idx="4294967295"/>
          </p:nvPr>
        </p:nvSpPr>
        <p:spPr>
          <a:xfrm>
            <a:off x="842963" y="1476375"/>
            <a:ext cx="8301037" cy="5121275"/>
          </a:xfrm>
        </p:spPr>
        <p:txBody>
          <a:bodyPr/>
          <a:lstStyle/>
          <a:p>
            <a:pPr marL="457200" indent="-457200">
              <a:lnSpc>
                <a:spcPct val="200000"/>
              </a:lnSpc>
              <a:buFont typeface="+mj-lt"/>
              <a:buAutoNum type="arabicPeriod"/>
            </a:pPr>
            <a:r>
              <a:rPr lang="zh-CN" altLang="en-US" dirty="0">
                <a:latin typeface="Microsoft YaHei" panose="020B0503020204020204" pitchFamily="34" charset="-122"/>
                <a:ea typeface="Microsoft YaHei" panose="020B0503020204020204" pitchFamily="34" charset="-122"/>
              </a:rPr>
              <a:t>需要词典，未登录词问题</a:t>
            </a:r>
            <a:endParaRPr lang="en-US" altLang="zh-CN" dirty="0">
              <a:latin typeface="Microsoft YaHei" panose="020B0503020204020204" pitchFamily="34" charset="-122"/>
              <a:ea typeface="Microsoft YaHei" panose="020B0503020204020204" pitchFamily="34" charset="-122"/>
            </a:endParaRPr>
          </a:p>
          <a:p>
            <a:pPr marL="457200" indent="-457200">
              <a:lnSpc>
                <a:spcPct val="200000"/>
              </a:lnSpc>
              <a:buFont typeface="+mj-lt"/>
              <a:buAutoNum type="arabicPeriod"/>
            </a:pPr>
            <a:r>
              <a:rPr lang="zh-CN" altLang="en-US" dirty="0">
                <a:latin typeface="Microsoft YaHei" panose="020B0503020204020204" pitchFamily="34" charset="-122"/>
                <a:ea typeface="Microsoft YaHei" panose="020B0503020204020204" pitchFamily="34" charset="-122"/>
              </a:rPr>
              <a:t>分词结果受词典大小影响</a:t>
            </a:r>
            <a:endParaRPr lang="en-US" altLang="zh-CN" dirty="0">
              <a:latin typeface="Microsoft YaHei" panose="020B0503020204020204" pitchFamily="34" charset="-122"/>
              <a:ea typeface="Microsoft YaHei" panose="020B0503020204020204" pitchFamily="34" charset="-122"/>
            </a:endParaRPr>
          </a:p>
          <a:p>
            <a:pPr marL="457200" indent="-457200">
              <a:lnSpc>
                <a:spcPct val="200000"/>
              </a:lnSpc>
              <a:buFont typeface="+mj-lt"/>
              <a:buAutoNum type="arabicPeriod"/>
            </a:pPr>
            <a:r>
              <a:rPr lang="zh-CN" altLang="en-US" dirty="0">
                <a:latin typeface="Microsoft YaHei" panose="020B0503020204020204" pitchFamily="34" charset="-122"/>
                <a:ea typeface="Microsoft YaHei" panose="020B0503020204020204" pitchFamily="34" charset="-122"/>
              </a:rPr>
              <a:t>为提升扫描效率，可以根据汉字数量的情况来设计多个词典，根据字数分别从不同词典中进行扫描</a:t>
            </a:r>
          </a:p>
        </p:txBody>
      </p:sp>
    </p:spTree>
    <p:extLst>
      <p:ext uri="{BB962C8B-B14F-4D97-AF65-F5344CB8AC3E}">
        <p14:creationId xmlns:p14="http://schemas.microsoft.com/office/powerpoint/2010/main" val="3126158052"/>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3"/>
          </p:nvPr>
        </p:nvSpPr>
        <p:spPr/>
        <p:txBody>
          <a:bodyPr/>
          <a:lstStyle/>
          <a:p>
            <a:pPr defTabSz="1031558"/>
            <a:fld id="{C136B7D2-B98C-44FD-8D04-7EC62A564975}" type="slidenum">
              <a:rPr lang="en-US" smtClean="0">
                <a:solidFill>
                  <a:prstClr val="black">
                    <a:lumMod val="75000"/>
                    <a:lumOff val="25000"/>
                  </a:prstClr>
                </a:solidFill>
              </a:rPr>
              <a:pPr defTabSz="1031558"/>
              <a:t>18</a:t>
            </a:fld>
            <a:endParaRPr lang="en-US" dirty="0">
              <a:solidFill>
                <a:prstClr val="black">
                  <a:lumMod val="75000"/>
                  <a:lumOff val="25000"/>
                </a:prstClr>
              </a:solidFill>
            </a:endParaRPr>
          </a:p>
        </p:txBody>
      </p:sp>
      <p:sp>
        <p:nvSpPr>
          <p:cNvPr id="18" name="文本占位符 17"/>
          <p:cNvSpPr>
            <a:spLocks noGrp="1"/>
          </p:cNvSpPr>
          <p:nvPr>
            <p:ph type="body" sz="half" idx="2"/>
          </p:nvPr>
        </p:nvSpPr>
        <p:spPr>
          <a:xfrm>
            <a:off x="467544" y="548680"/>
            <a:ext cx="5544616" cy="771717"/>
          </a:xfrm>
        </p:spPr>
        <p:txBody>
          <a:bodyPr/>
          <a:lstStyle/>
          <a:p>
            <a:pPr algn="l">
              <a:buClrTx/>
              <a:buSzTx/>
            </a:pPr>
            <a:r>
              <a:rPr lang="en-US" altLang="zh-CN" sz="3600" dirty="0">
                <a:solidFill>
                  <a:schemeClr val="tx1"/>
                </a:solidFill>
                <a:latin typeface="+mj-lt"/>
                <a:ea typeface="+mj-ea"/>
                <a:cs typeface="+mj-cs"/>
              </a:rPr>
              <a:t>2.3.2</a:t>
            </a:r>
            <a:r>
              <a:rPr lang="zh-CN" altLang="en-US" sz="3600" dirty="0">
                <a:solidFill>
                  <a:schemeClr val="tx1"/>
                </a:solidFill>
                <a:latin typeface="+mj-lt"/>
                <a:ea typeface="+mj-ea"/>
                <a:cs typeface="+mj-cs"/>
              </a:rPr>
              <a:t> 逆向最长（大）匹配</a:t>
            </a:r>
          </a:p>
        </p:txBody>
      </p:sp>
      <p:sp>
        <p:nvSpPr>
          <p:cNvPr id="3" name="Content Placeholder 2"/>
          <p:cNvSpPr>
            <a:spLocks noGrp="1"/>
          </p:cNvSpPr>
          <p:nvPr/>
        </p:nvSpPr>
        <p:spPr>
          <a:xfrm>
            <a:off x="399935" y="1322397"/>
            <a:ext cx="8561310" cy="4050819"/>
          </a:xfrm>
          <a:prstGeom prst="rect">
            <a:avLst/>
          </a:prstGeom>
        </p:spPr>
        <p:txBody>
          <a:bodyPr vert="horz" lIns="68580" tIns="34290" rIns="68580" bIns="3429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lnSpc>
                <a:spcPct val="150000"/>
              </a:lnSpc>
              <a:spcBef>
                <a:spcPts val="750"/>
              </a:spcBef>
              <a:buClr>
                <a:srgbClr val="0432FF"/>
              </a:buClr>
              <a:buFont typeface="Wingdings" pitchFamily="2" charset="2"/>
              <a:buChar char="l"/>
            </a:pPr>
            <a:r>
              <a:rPr lang="zh-CN" altLang="en-US" dirty="0">
                <a:latin typeface="Microsoft YaHei" panose="020B0503020204020204" pitchFamily="34" charset="-122"/>
                <a:ea typeface="Microsoft YaHei" panose="020B0503020204020204" pitchFamily="34" charset="-122"/>
                <a:sym typeface="+mn-ea"/>
              </a:rPr>
              <a:t>从右向左取待切分语句的m个字符作为匹配字段，m为词典中最长的词字符串长度</a:t>
            </a:r>
            <a:endParaRPr lang="en-US" altLang="zh-CN" dirty="0">
              <a:latin typeface="Microsoft YaHei" panose="020B0503020204020204" pitchFamily="34" charset="-122"/>
              <a:ea typeface="Microsoft YaHei" panose="020B0503020204020204" pitchFamily="34" charset="-122"/>
              <a:sym typeface="+mn-ea"/>
            </a:endParaRPr>
          </a:p>
          <a:p>
            <a:pPr marL="457200" lvl="1" indent="-457200">
              <a:lnSpc>
                <a:spcPct val="150000"/>
              </a:lnSpc>
              <a:spcBef>
                <a:spcPts val="750"/>
              </a:spcBef>
              <a:buClr>
                <a:srgbClr val="0432FF"/>
              </a:buClr>
              <a:buFont typeface="Wingdings" pitchFamily="2" charset="2"/>
              <a:buChar char="l"/>
            </a:pPr>
            <a:r>
              <a:rPr dirty="0" err="1">
                <a:latin typeface="Microsoft YaHei" panose="020B0503020204020204" pitchFamily="34" charset="-122"/>
                <a:ea typeface="Microsoft YaHei" panose="020B0503020204020204" pitchFamily="34" charset="-122"/>
                <a:sym typeface="+mn-ea"/>
              </a:rPr>
              <a:t>查找词典并进行匹配</a:t>
            </a:r>
            <a:endParaRPr lang="en-US" dirty="0">
              <a:latin typeface="Microsoft YaHei" panose="020B0503020204020204" pitchFamily="34" charset="-122"/>
              <a:ea typeface="Microsoft YaHei" panose="020B0503020204020204" pitchFamily="34" charset="-122"/>
              <a:sym typeface="+mn-ea"/>
            </a:endParaRPr>
          </a:p>
          <a:p>
            <a:pPr marL="457200" lvl="1" indent="457200">
              <a:lnSpc>
                <a:spcPct val="150000"/>
              </a:lnSpc>
              <a:spcBef>
                <a:spcPts val="750"/>
              </a:spcBef>
              <a:buClr>
                <a:srgbClr val="0432FF"/>
              </a:buClr>
              <a:buFont typeface="Wingdings" pitchFamily="2" charset="2"/>
              <a:buChar char="l"/>
            </a:pPr>
            <a:r>
              <a:rPr dirty="0" err="1">
                <a:latin typeface="Microsoft YaHei" panose="020B0503020204020204" pitchFamily="34" charset="-122"/>
                <a:ea typeface="Microsoft YaHei" panose="020B0503020204020204" pitchFamily="34" charset="-122"/>
                <a:sym typeface="+mn-ea"/>
              </a:rPr>
              <a:t>如果匹配成功：则将这个匹配字段作为一个词切分</a:t>
            </a:r>
            <a:endParaRPr lang="en-US" dirty="0">
              <a:latin typeface="Microsoft YaHei" panose="020B0503020204020204" pitchFamily="34" charset="-122"/>
              <a:ea typeface="Microsoft YaHei" panose="020B0503020204020204" pitchFamily="34" charset="-122"/>
              <a:sym typeface="+mn-ea"/>
            </a:endParaRPr>
          </a:p>
          <a:p>
            <a:pPr marL="457200" lvl="1" indent="457200">
              <a:lnSpc>
                <a:spcPct val="150000"/>
              </a:lnSpc>
              <a:spcBef>
                <a:spcPts val="750"/>
              </a:spcBef>
              <a:buClr>
                <a:srgbClr val="0432FF"/>
              </a:buClr>
              <a:buFont typeface="Wingdings" pitchFamily="2" charset="2"/>
              <a:buChar char="l"/>
            </a:pPr>
            <a:r>
              <a:rPr dirty="0" err="1">
                <a:latin typeface="Microsoft YaHei" panose="020B0503020204020204" pitchFamily="34" charset="-122"/>
                <a:ea typeface="Microsoft YaHei" panose="020B0503020204020204" pitchFamily="34" charset="-122"/>
                <a:sym typeface="+mn-ea"/>
              </a:rPr>
              <a:t>如果匹配不成功：则将这个匹配字段的最前面一个字去掉，剩下的作为匹配字段，进行再次匹配。直到切分出所有词</a:t>
            </a:r>
            <a:endParaRPr lang="en-US" dirty="0">
              <a:latin typeface="Microsoft YaHei" panose="020B0503020204020204" pitchFamily="34" charset="-122"/>
              <a:ea typeface="Microsoft YaHei"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253F5E6-6C1F-1543-295B-7AA78C88267A}"/>
              </a:ext>
            </a:extLst>
          </p:cNvPr>
          <p:cNvSpPr>
            <a:spLocks noGrp="1"/>
          </p:cNvSpPr>
          <p:nvPr>
            <p:ph type="sldNum" sz="quarter" idx="12"/>
          </p:nvPr>
        </p:nvSpPr>
        <p:spPr/>
        <p:txBody>
          <a:bodyPr/>
          <a:lstStyle/>
          <a:p>
            <a:pPr>
              <a:defRPr/>
            </a:pPr>
            <a:fld id="{6695875E-1D8E-5C47-A1E8-9C990B064D39}" type="slidenum">
              <a:rPr lang="en-US" altLang="ko-KR" smtClean="0"/>
              <a:pPr>
                <a:defRPr/>
              </a:pPr>
              <a:t>19</a:t>
            </a:fld>
            <a:endParaRPr lang="en-US" altLang="ko-KR"/>
          </a:p>
        </p:txBody>
      </p:sp>
      <p:grpSp>
        <p:nvGrpSpPr>
          <p:cNvPr id="5" name="组合 4">
            <a:extLst>
              <a:ext uri="{FF2B5EF4-FFF2-40B4-BE49-F238E27FC236}">
                <a16:creationId xmlns:a16="http://schemas.microsoft.com/office/drawing/2014/main" id="{8CDB82CF-816B-DBD6-8250-001673E2EA7C}"/>
              </a:ext>
            </a:extLst>
          </p:cNvPr>
          <p:cNvGrpSpPr/>
          <p:nvPr/>
        </p:nvGrpSpPr>
        <p:grpSpPr>
          <a:xfrm>
            <a:off x="360997" y="810176"/>
            <a:ext cx="8747000" cy="2562816"/>
            <a:chOff x="1404" y="1475"/>
            <a:chExt cx="11310" cy="3339"/>
          </a:xfrm>
        </p:grpSpPr>
        <p:sp>
          <p:nvSpPr>
            <p:cNvPr id="6" name="文本框 5">
              <a:extLst>
                <a:ext uri="{FF2B5EF4-FFF2-40B4-BE49-F238E27FC236}">
                  <a16:creationId xmlns:a16="http://schemas.microsoft.com/office/drawing/2014/main" id="{DF40FFB7-7BB1-9260-27BD-BC783030E4A9}"/>
                </a:ext>
              </a:extLst>
            </p:cNvPr>
            <p:cNvSpPr txBox="1"/>
            <p:nvPr/>
          </p:nvSpPr>
          <p:spPr>
            <a:xfrm>
              <a:off x="1404" y="1475"/>
              <a:ext cx="11310" cy="20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50000"/>
                </a:lnSpc>
              </a:pPr>
              <a:r>
                <a:rPr lang="zh-CN" altLang="en-US" dirty="0"/>
                <a:t>【</a:t>
              </a:r>
              <a:r>
                <a:rPr lang="zh-CN" altLang="en-US" sz="2200" dirty="0"/>
                <a:t>例】用逆向最大匹配法对“秦皇岛今天晴空万里”进行中文分词</a:t>
              </a:r>
            </a:p>
            <a:p>
              <a:pPr>
                <a:lnSpc>
                  <a:spcPct val="150000"/>
                </a:lnSpc>
              </a:pPr>
              <a:r>
                <a:rPr lang="en-US" altLang="zh-CN" sz="2200" dirty="0">
                  <a:sym typeface="+mn-ea"/>
                </a:rPr>
                <a:t>  </a:t>
              </a:r>
              <a:r>
                <a:rPr lang="zh-CN" altLang="en-US" sz="2200" dirty="0">
                  <a:sym typeface="+mn-ea"/>
                </a:rPr>
                <a:t>词典 ：“秦皇岛”“岛”“今天”“天晴”“晴空万里”“万里”……</a:t>
              </a:r>
              <a:endParaRPr lang="zh-CN" altLang="en-US" sz="2200" dirty="0"/>
            </a:p>
          </p:txBody>
        </p:sp>
        <p:pic>
          <p:nvPicPr>
            <p:cNvPr id="7" name="图片 6">
              <a:extLst>
                <a:ext uri="{FF2B5EF4-FFF2-40B4-BE49-F238E27FC236}">
                  <a16:creationId xmlns:a16="http://schemas.microsoft.com/office/drawing/2014/main" id="{B8DA8BF0-DCCD-8B47-EE61-188B9FEAAA6F}"/>
                </a:ext>
              </a:extLst>
            </p:cNvPr>
            <p:cNvPicPr>
              <a:picLocks noChangeAspect="1"/>
            </p:cNvPicPr>
            <p:nvPr/>
          </p:nvPicPr>
          <p:blipFill>
            <a:blip r:embed="rId2"/>
            <a:srcRect t="27493"/>
            <a:stretch>
              <a:fillRect/>
            </a:stretch>
          </p:blipFill>
          <p:spPr>
            <a:xfrm>
              <a:off x="1488" y="3709"/>
              <a:ext cx="10621" cy="1105"/>
            </a:xfrm>
            <a:prstGeom prst="rect">
              <a:avLst/>
            </a:prstGeom>
          </p:spPr>
        </p:pic>
      </p:grpSp>
      <p:sp>
        <p:nvSpPr>
          <p:cNvPr id="8" name="文本框 7">
            <a:extLst>
              <a:ext uri="{FF2B5EF4-FFF2-40B4-BE49-F238E27FC236}">
                <a16:creationId xmlns:a16="http://schemas.microsoft.com/office/drawing/2014/main" id="{C1E6A4A6-1590-FC36-3C71-00E805335FB1}"/>
              </a:ext>
            </a:extLst>
          </p:cNvPr>
          <p:cNvSpPr txBox="1"/>
          <p:nvPr/>
        </p:nvSpPr>
        <p:spPr>
          <a:xfrm>
            <a:off x="360997" y="3549419"/>
            <a:ext cx="8710364" cy="4365619"/>
          </a:xfrm>
          <a:prstGeom prst="rect">
            <a:avLst/>
          </a:prstGeom>
          <a:noFill/>
          <a:ln>
            <a:solidFill>
              <a:schemeClr val="tx1"/>
            </a:solidFill>
            <a:prstDash val="lgDash"/>
          </a:ln>
        </p:spPr>
        <p:txBody>
          <a:bodyPr wrap="square" rtlCol="0">
            <a:spAutoFit/>
          </a:bodyPr>
          <a:lstStyle/>
          <a:p>
            <a:pPr>
              <a:lnSpc>
                <a:spcPct val="150000"/>
              </a:lnSpc>
            </a:pPr>
            <a:r>
              <a:rPr lang="zh-CN" altLang="en-US" sz="2200" dirty="0">
                <a:latin typeface="Microsoft YaHei" panose="020B0503020204020204" pitchFamily="34" charset="-122"/>
                <a:ea typeface="Microsoft YaHei" panose="020B0503020204020204" pitchFamily="34" charset="-122"/>
              </a:rPr>
              <a:t>【案例分析】根据当前词典，单词扫描的最大长度 max=4（实际的词典最大长度可能会更大）</a:t>
            </a:r>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p:txBody>
      </p:sp>
      <p:cxnSp>
        <p:nvCxnSpPr>
          <p:cNvPr id="9" name="直接箭头连接符 7">
            <a:extLst>
              <a:ext uri="{FF2B5EF4-FFF2-40B4-BE49-F238E27FC236}">
                <a16:creationId xmlns:a16="http://schemas.microsoft.com/office/drawing/2014/main" id="{ABA3BE9E-DFED-0897-2D08-C0974C5DBE3F}"/>
              </a:ext>
            </a:extLst>
          </p:cNvPr>
          <p:cNvCxnSpPr/>
          <p:nvPr/>
        </p:nvCxnSpPr>
        <p:spPr>
          <a:xfrm flipH="1" flipV="1">
            <a:off x="3156585" y="5332179"/>
            <a:ext cx="7620" cy="3562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A095C66-E4A1-A5B9-2243-755673E906F0}"/>
              </a:ext>
            </a:extLst>
          </p:cNvPr>
          <p:cNvPicPr>
            <a:picLocks noChangeAspect="1"/>
          </p:cNvPicPr>
          <p:nvPr/>
        </p:nvPicPr>
        <p:blipFill>
          <a:blip r:embed="rId3"/>
          <a:stretch>
            <a:fillRect/>
          </a:stretch>
        </p:blipFill>
        <p:spPr>
          <a:xfrm>
            <a:off x="1447165" y="4767029"/>
            <a:ext cx="6149340" cy="609600"/>
          </a:xfrm>
          <a:prstGeom prst="rect">
            <a:avLst/>
          </a:prstGeom>
        </p:spPr>
      </p:pic>
      <p:cxnSp>
        <p:nvCxnSpPr>
          <p:cNvPr id="11" name="直接箭头连接符 9">
            <a:extLst>
              <a:ext uri="{FF2B5EF4-FFF2-40B4-BE49-F238E27FC236}">
                <a16:creationId xmlns:a16="http://schemas.microsoft.com/office/drawing/2014/main" id="{FA878BEA-DA4D-870C-5D82-3334044309CA}"/>
              </a:ext>
            </a:extLst>
          </p:cNvPr>
          <p:cNvCxnSpPr/>
          <p:nvPr/>
        </p:nvCxnSpPr>
        <p:spPr>
          <a:xfrm flipH="1" flipV="1">
            <a:off x="7218045" y="5376629"/>
            <a:ext cx="7620" cy="3562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742726C-1215-4A0B-C3A3-AFCBADC0CFCE}"/>
              </a:ext>
            </a:extLst>
          </p:cNvPr>
          <p:cNvCxnSpPr/>
          <p:nvPr/>
        </p:nvCxnSpPr>
        <p:spPr>
          <a:xfrm>
            <a:off x="1756410" y="5804619"/>
            <a:ext cx="1407795" cy="44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3">
            <a:extLst>
              <a:ext uri="{FF2B5EF4-FFF2-40B4-BE49-F238E27FC236}">
                <a16:creationId xmlns:a16="http://schemas.microsoft.com/office/drawing/2014/main" id="{6685AEDB-1F7A-F670-6909-54ADD7246909}"/>
              </a:ext>
            </a:extLst>
          </p:cNvPr>
          <p:cNvCxnSpPr/>
          <p:nvPr/>
        </p:nvCxnSpPr>
        <p:spPr>
          <a:xfrm flipV="1">
            <a:off x="2487930" y="5911299"/>
            <a:ext cx="2083435" cy="444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6">
            <a:extLst>
              <a:ext uri="{FF2B5EF4-FFF2-40B4-BE49-F238E27FC236}">
                <a16:creationId xmlns:a16="http://schemas.microsoft.com/office/drawing/2014/main" id="{EDE748CC-8EE5-77F3-DFAB-ED230D92C9B4}"/>
              </a:ext>
            </a:extLst>
          </p:cNvPr>
          <p:cNvCxnSpPr/>
          <p:nvPr/>
        </p:nvCxnSpPr>
        <p:spPr>
          <a:xfrm flipH="1" flipV="1">
            <a:off x="4518660" y="5375994"/>
            <a:ext cx="7620" cy="35623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23">
            <a:extLst>
              <a:ext uri="{FF2B5EF4-FFF2-40B4-BE49-F238E27FC236}">
                <a16:creationId xmlns:a16="http://schemas.microsoft.com/office/drawing/2014/main" id="{7A03BE91-302D-A593-12B0-0ADA7F112363}"/>
              </a:ext>
            </a:extLst>
          </p:cNvPr>
          <p:cNvCxnSpPr/>
          <p:nvPr/>
        </p:nvCxnSpPr>
        <p:spPr>
          <a:xfrm>
            <a:off x="3156585" y="6037664"/>
            <a:ext cx="1376680" cy="1016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24">
            <a:extLst>
              <a:ext uri="{FF2B5EF4-FFF2-40B4-BE49-F238E27FC236}">
                <a16:creationId xmlns:a16="http://schemas.microsoft.com/office/drawing/2014/main" id="{B1F29B7A-FB39-80DC-9990-475884DEAF37}"/>
              </a:ext>
            </a:extLst>
          </p:cNvPr>
          <p:cNvCxnSpPr/>
          <p:nvPr/>
        </p:nvCxnSpPr>
        <p:spPr>
          <a:xfrm flipV="1">
            <a:off x="3792220" y="6178634"/>
            <a:ext cx="745490" cy="571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直接连接符 26">
            <a:extLst>
              <a:ext uri="{FF2B5EF4-FFF2-40B4-BE49-F238E27FC236}">
                <a16:creationId xmlns:a16="http://schemas.microsoft.com/office/drawing/2014/main" id="{4315B253-A558-6092-ABFF-5F76A375C82D}"/>
              </a:ext>
            </a:extLst>
          </p:cNvPr>
          <p:cNvCxnSpPr/>
          <p:nvPr/>
        </p:nvCxnSpPr>
        <p:spPr>
          <a:xfrm>
            <a:off x="5187315" y="5812874"/>
            <a:ext cx="2030730" cy="15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0B5DFC9-EACB-9670-B778-E6F37E0C0161}"/>
              </a:ext>
            </a:extLst>
          </p:cNvPr>
          <p:cNvSpPr txBox="1"/>
          <p:nvPr/>
        </p:nvSpPr>
        <p:spPr>
          <a:xfrm>
            <a:off x="2111375" y="6226259"/>
            <a:ext cx="697230" cy="299085"/>
          </a:xfrm>
          <a:prstGeom prst="rect">
            <a:avLst/>
          </a:prstGeom>
          <a:noFill/>
        </p:spPr>
        <p:txBody>
          <a:bodyPr wrap="none" rtlCol="0">
            <a:spAutoFit/>
          </a:bodyPr>
          <a:lstStyle/>
          <a:p>
            <a:r>
              <a:rPr lang="zh-CN" altLang="en-US"/>
              <a:t>秦皇岛</a:t>
            </a:r>
          </a:p>
        </p:txBody>
      </p:sp>
      <p:sp>
        <p:nvSpPr>
          <p:cNvPr id="19" name="文本框 18">
            <a:extLst>
              <a:ext uri="{FF2B5EF4-FFF2-40B4-BE49-F238E27FC236}">
                <a16:creationId xmlns:a16="http://schemas.microsoft.com/office/drawing/2014/main" id="{C5D32061-6B31-1264-D65C-C60D641B412C}"/>
              </a:ext>
            </a:extLst>
          </p:cNvPr>
          <p:cNvSpPr txBox="1"/>
          <p:nvPr/>
        </p:nvSpPr>
        <p:spPr>
          <a:xfrm>
            <a:off x="3902075" y="6226259"/>
            <a:ext cx="525780" cy="299085"/>
          </a:xfrm>
          <a:prstGeom prst="rect">
            <a:avLst/>
          </a:prstGeom>
          <a:noFill/>
        </p:spPr>
        <p:txBody>
          <a:bodyPr wrap="none" rtlCol="0">
            <a:spAutoFit/>
          </a:bodyPr>
          <a:lstStyle/>
          <a:p>
            <a:r>
              <a:rPr lang="zh-CN" altLang="en-US"/>
              <a:t>今天</a:t>
            </a:r>
          </a:p>
        </p:txBody>
      </p:sp>
      <p:sp>
        <p:nvSpPr>
          <p:cNvPr id="20" name="文本框 19">
            <a:extLst>
              <a:ext uri="{FF2B5EF4-FFF2-40B4-BE49-F238E27FC236}">
                <a16:creationId xmlns:a16="http://schemas.microsoft.com/office/drawing/2014/main" id="{A46E8D2A-8B84-A90C-3CC9-FC0EF804A5A0}"/>
              </a:ext>
            </a:extLst>
          </p:cNvPr>
          <p:cNvSpPr txBox="1"/>
          <p:nvPr/>
        </p:nvSpPr>
        <p:spPr>
          <a:xfrm>
            <a:off x="5849620" y="6226259"/>
            <a:ext cx="868680" cy="299085"/>
          </a:xfrm>
          <a:prstGeom prst="rect">
            <a:avLst/>
          </a:prstGeom>
          <a:noFill/>
        </p:spPr>
        <p:txBody>
          <a:bodyPr wrap="none" rtlCol="0">
            <a:spAutoFit/>
          </a:bodyPr>
          <a:lstStyle/>
          <a:p>
            <a:r>
              <a:rPr lang="zh-CN" altLang="en-US"/>
              <a:t>晴空万里</a:t>
            </a:r>
          </a:p>
        </p:txBody>
      </p:sp>
    </p:spTree>
    <p:extLst>
      <p:ext uri="{BB962C8B-B14F-4D97-AF65-F5344CB8AC3E}">
        <p14:creationId xmlns:p14="http://schemas.microsoft.com/office/powerpoint/2010/main" val="29908553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8" grpId="0"/>
      <p:bldP spid="18" grpId="1"/>
      <p:bldP spid="19" grpId="0"/>
      <p:bldP spid="19" grpId="1"/>
      <p:bldP spid="20" grpId="0"/>
      <p:bldP spid="2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0F5822-BFCC-7327-3F94-C13724F59D62}"/>
              </a:ext>
            </a:extLst>
          </p:cNvPr>
          <p:cNvSpPr>
            <a:spLocks noGrp="1"/>
          </p:cNvSpPr>
          <p:nvPr>
            <p:ph type="sldNum" sz="quarter" idx="12"/>
          </p:nvPr>
        </p:nvSpPr>
        <p:spPr/>
        <p:txBody>
          <a:bodyPr/>
          <a:lstStyle/>
          <a:p>
            <a:pPr>
              <a:defRPr/>
            </a:pPr>
            <a:fld id="{6695875E-1D8E-5C47-A1E8-9C990B064D39}" type="slidenum">
              <a:rPr lang="en-US" altLang="ko-KR" smtClean="0"/>
              <a:pPr>
                <a:defRPr/>
              </a:pPr>
              <a:t>2</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zh-CN" altLang="en-US" dirty="0"/>
              <a:t>第二章 中文分词</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r>
              <a:rPr lang="en-US" b="1" dirty="0">
                <a:latin typeface="Microsoft YaHei" panose="020B0503020204020204" pitchFamily="34" charset="-122"/>
                <a:ea typeface="Microsoft YaHei" panose="020B0503020204020204" pitchFamily="34" charset="-122"/>
              </a:rPr>
              <a:t>2.1 </a:t>
            </a:r>
            <a:r>
              <a:rPr lang="zh-CN" altLang="en-US" b="1" dirty="0">
                <a:latin typeface="Microsoft YaHei" panose="020B0503020204020204" pitchFamily="34" charset="-122"/>
                <a:ea typeface="Microsoft YaHei" panose="020B0503020204020204" pitchFamily="34" charset="-122"/>
              </a:rPr>
              <a:t>词的定义</a:t>
            </a:r>
            <a:endParaRPr lang="en-US" altLang="zh-CN" b="1" dirty="0">
              <a:latin typeface="Microsoft YaHei" panose="020B0503020204020204" pitchFamily="34" charset="-122"/>
              <a:ea typeface="Microsoft YaHei" panose="020B0503020204020204" pitchFamily="34" charset="-122"/>
            </a:endParaRPr>
          </a:p>
          <a:p>
            <a:r>
              <a:rPr lang="en-US" b="1" dirty="0">
                <a:latin typeface="Microsoft YaHei" panose="020B0503020204020204" pitchFamily="34" charset="-122"/>
                <a:ea typeface="Microsoft YaHei" panose="020B0503020204020204" pitchFamily="34" charset="-122"/>
              </a:rPr>
              <a:t>2.2 </a:t>
            </a:r>
            <a:r>
              <a:rPr lang="zh-CN" altLang="en-US" b="1" dirty="0">
                <a:latin typeface="Microsoft YaHei" panose="020B0503020204020204" pitchFamily="34" charset="-122"/>
                <a:ea typeface="Microsoft YaHei" panose="020B0503020204020204" pitchFamily="34" charset="-122"/>
              </a:rPr>
              <a:t>词典</a:t>
            </a:r>
            <a:endParaRPr lang="en-US" b="1" dirty="0">
              <a:latin typeface="Microsoft YaHei" panose="020B0503020204020204" pitchFamily="34" charset="-122"/>
              <a:ea typeface="Microsoft YaHei" panose="020B0503020204020204" pitchFamily="34" charset="-122"/>
            </a:endParaRPr>
          </a:p>
          <a:p>
            <a:r>
              <a:rPr lang="en-US" b="1" dirty="0">
                <a:latin typeface="Microsoft YaHei" panose="020B0503020204020204" pitchFamily="34" charset="-122"/>
                <a:ea typeface="Microsoft YaHei" panose="020B0503020204020204" pitchFamily="34" charset="-122"/>
              </a:rPr>
              <a:t>2.3 </a:t>
            </a:r>
            <a:r>
              <a:rPr lang="zh-CN" altLang="en-US" b="1" dirty="0">
                <a:latin typeface="Microsoft YaHei" panose="020B0503020204020204" pitchFamily="34" charset="-122"/>
                <a:ea typeface="Microsoft YaHei" panose="020B0503020204020204" pitchFamily="34" charset="-122"/>
              </a:rPr>
              <a:t>切分算法</a:t>
            </a:r>
            <a:endParaRPr lang="en-US" b="1" dirty="0">
              <a:latin typeface="Microsoft YaHei" panose="020B0503020204020204" pitchFamily="34" charset="-122"/>
              <a:ea typeface="Microsoft YaHei" panose="020B0503020204020204" pitchFamily="34" charset="-122"/>
            </a:endParaRPr>
          </a:p>
          <a:p>
            <a:r>
              <a:rPr lang="en-US" b="1" dirty="0">
                <a:latin typeface="Microsoft YaHei" panose="020B0503020204020204" pitchFamily="34" charset="-122"/>
                <a:ea typeface="Microsoft YaHei" panose="020B0503020204020204" pitchFamily="34" charset="-122"/>
              </a:rPr>
              <a:t>2.</a:t>
            </a:r>
            <a:r>
              <a:rPr lang="en-US" altLang="zh-CN" b="1" dirty="0">
                <a:latin typeface="Microsoft YaHei" panose="020B0503020204020204" pitchFamily="34" charset="-122"/>
                <a:ea typeface="Microsoft YaHei" panose="020B0503020204020204" pitchFamily="34" charset="-122"/>
              </a:rPr>
              <a:t>4</a:t>
            </a:r>
            <a:r>
              <a:rPr lang="en-US"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准确率评测指标</a:t>
            </a:r>
            <a:endParaRPr lang="en-US" altLang="zh-CN" b="1"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2.5 </a:t>
            </a:r>
            <a:r>
              <a:rPr lang="zh-CN" altLang="en-US" b="1" dirty="0">
                <a:latin typeface="Microsoft YaHei" panose="020B0503020204020204" pitchFamily="34" charset="-122"/>
                <a:ea typeface="Microsoft YaHei" panose="020B0503020204020204" pitchFamily="34" charset="-122"/>
              </a:rPr>
              <a:t>语言模型</a:t>
            </a:r>
            <a:endParaRPr lang="en-US" altLang="zh-CN" b="1"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2.6 </a:t>
            </a:r>
            <a:r>
              <a:rPr lang="zh-CN" altLang="en-US" b="1" dirty="0">
                <a:latin typeface="Microsoft YaHei" panose="020B0503020204020204" pitchFamily="34" charset="-122"/>
                <a:ea typeface="Microsoft YaHei" panose="020B0503020204020204" pitchFamily="34" charset="-122"/>
              </a:rPr>
              <a:t>中文分词语料库</a:t>
            </a:r>
            <a:endParaRPr lang="en-US" altLang="zh-CN" b="1"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2.7 </a:t>
            </a:r>
            <a:r>
              <a:rPr lang="zh-CN" altLang="en-US" b="1" dirty="0">
                <a:latin typeface="Microsoft YaHei" panose="020B0503020204020204" pitchFamily="34" charset="-122"/>
                <a:ea typeface="Microsoft YaHei" panose="020B0503020204020204" pitchFamily="34" charset="-122"/>
              </a:rPr>
              <a:t>训练 </a:t>
            </a:r>
            <a:endParaRPr lang="en-US" altLang="zh-CN" b="1"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2.8 </a:t>
            </a:r>
            <a:r>
              <a:rPr lang="zh-CN" altLang="en-US" b="1" dirty="0">
                <a:latin typeface="Microsoft YaHei" panose="020B0503020204020204" pitchFamily="34" charset="-122"/>
                <a:ea typeface="Microsoft YaHei" panose="020B0503020204020204" pitchFamily="34" charset="-122"/>
              </a:rPr>
              <a:t>预测</a:t>
            </a:r>
            <a:endParaRPr lang="en-US" altLang="zh-CN" b="1"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2.9 </a:t>
            </a:r>
            <a:r>
              <a:rPr lang="zh-CN" altLang="en-US" b="1" dirty="0">
                <a:latin typeface="Microsoft YaHei" panose="020B0503020204020204" pitchFamily="34" charset="-122"/>
                <a:ea typeface="Microsoft YaHei" panose="020B0503020204020204" pitchFamily="34" charset="-122"/>
              </a:rPr>
              <a:t>标准化评测</a:t>
            </a:r>
            <a:endParaRPr lang="en-US" altLang="zh-CN" b="1" dirty="0">
              <a:latin typeface="Microsoft YaHei" panose="020B0503020204020204" pitchFamily="34" charset="-122"/>
              <a:ea typeface="Microsoft YaHei" panose="020B0503020204020204" pitchFamily="34" charset="-122"/>
            </a:endParaRPr>
          </a:p>
          <a:p>
            <a:endParaRPr lang="en-US"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9168623"/>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61B8192-2BB1-9649-69C4-16083B044D41}"/>
              </a:ext>
            </a:extLst>
          </p:cNvPr>
          <p:cNvSpPr>
            <a:spLocks noGrp="1"/>
          </p:cNvSpPr>
          <p:nvPr>
            <p:ph type="sldNum" sz="quarter" idx="12"/>
          </p:nvPr>
        </p:nvSpPr>
        <p:spPr/>
        <p:txBody>
          <a:bodyPr/>
          <a:lstStyle/>
          <a:p>
            <a:pPr>
              <a:defRPr/>
            </a:pPr>
            <a:fld id="{6695875E-1D8E-5C47-A1E8-9C990B064D39}" type="slidenum">
              <a:rPr lang="en-US" altLang="ko-KR" smtClean="0"/>
              <a:pPr>
                <a:defRPr/>
              </a:pPr>
              <a:t>20</a:t>
            </a:fld>
            <a:endParaRPr lang="en-US" altLang="ko-KR"/>
          </a:p>
        </p:txBody>
      </p:sp>
      <p:sp>
        <p:nvSpPr>
          <p:cNvPr id="2" name="标题 1">
            <a:extLst>
              <a:ext uri="{FF2B5EF4-FFF2-40B4-BE49-F238E27FC236}">
                <a16:creationId xmlns:a16="http://schemas.microsoft.com/office/drawing/2014/main" id="{D41AB90A-1C8E-F67F-0CF5-2E7809787F0D}"/>
              </a:ext>
            </a:extLst>
          </p:cNvPr>
          <p:cNvSpPr>
            <a:spLocks noGrp="1"/>
          </p:cNvSpPr>
          <p:nvPr>
            <p:ph type="title" idx="4294967295"/>
          </p:nvPr>
        </p:nvSpPr>
        <p:spPr>
          <a:xfrm>
            <a:off x="0" y="533400"/>
            <a:ext cx="8020050" cy="889000"/>
          </a:xfrm>
        </p:spPr>
        <p:txBody>
          <a:bodyPr/>
          <a:lstStyle/>
          <a:p>
            <a:r>
              <a:rPr kumimoji="1" lang="zh-CN" altLang="en-US" dirty="0"/>
              <a:t>例：</a:t>
            </a:r>
          </a:p>
        </p:txBody>
      </p:sp>
      <p:sp>
        <p:nvSpPr>
          <p:cNvPr id="3" name="内容占位符 2">
            <a:extLst>
              <a:ext uri="{FF2B5EF4-FFF2-40B4-BE49-F238E27FC236}">
                <a16:creationId xmlns:a16="http://schemas.microsoft.com/office/drawing/2014/main" id="{8A3ECCF9-C741-D18A-00A0-15C9685764D4}"/>
              </a:ext>
            </a:extLst>
          </p:cNvPr>
          <p:cNvSpPr>
            <a:spLocks noGrp="1"/>
          </p:cNvSpPr>
          <p:nvPr>
            <p:ph idx="4294967295"/>
          </p:nvPr>
        </p:nvSpPr>
        <p:spPr>
          <a:xfrm>
            <a:off x="842963" y="1476375"/>
            <a:ext cx="8301037" cy="4572000"/>
          </a:xfrm>
        </p:spPr>
        <p:txBody>
          <a:bodyPr/>
          <a:lstStyle/>
          <a:p>
            <a:r>
              <a:rPr lang="zh-CN" altLang="en-US" sz="2800" dirty="0"/>
              <a:t>语句：</a:t>
            </a:r>
            <a:r>
              <a:rPr lang="zh-CN" altLang="en-US" sz="2800" u="sng" dirty="0">
                <a:highlight>
                  <a:srgbClr val="FFFF00"/>
                </a:highlight>
              </a:rPr>
              <a:t>研究生命起源</a:t>
            </a:r>
            <a:endParaRPr lang="en-US" altLang="zh-CN" sz="2800" u="sng" dirty="0">
              <a:highlight>
                <a:srgbClr val="FFFF00"/>
              </a:highlight>
            </a:endParaRPr>
          </a:p>
          <a:p>
            <a:endParaRPr lang="en-US" altLang="zh-CN" sz="2800" u="sng" dirty="0">
              <a:highlight>
                <a:srgbClr val="FFFF00"/>
              </a:highlight>
            </a:endParaRPr>
          </a:p>
          <a:p>
            <a:r>
              <a:rPr lang="zh-CN" altLang="en-US" sz="2800" dirty="0"/>
              <a:t>分词后：</a:t>
            </a:r>
            <a:r>
              <a:rPr lang="zh-CN" altLang="en-US" sz="2800" u="sng" dirty="0">
                <a:highlight>
                  <a:srgbClr val="FFFF00"/>
                </a:highlight>
              </a:rPr>
              <a:t>研究 生命 起源</a:t>
            </a:r>
            <a:endParaRPr lang="en-US" altLang="zh-CN" sz="2800" u="sng" dirty="0">
              <a:highlight>
                <a:srgbClr val="FFFF00"/>
              </a:highlight>
            </a:endParaRPr>
          </a:p>
          <a:p>
            <a:endParaRPr lang="en-US" altLang="zh-CN" sz="2800" u="sng" dirty="0">
              <a:highlight>
                <a:srgbClr val="FFFF00"/>
              </a:highlight>
            </a:endParaRPr>
          </a:p>
          <a:p>
            <a:r>
              <a:rPr lang="zh-CN" altLang="en-US" sz="2800" dirty="0"/>
              <a:t>语句：</a:t>
            </a:r>
            <a:r>
              <a:rPr lang="zh-CN" altLang="en-US" sz="2800" u="sng" dirty="0">
                <a:highlight>
                  <a:srgbClr val="FFFF00"/>
                </a:highlight>
              </a:rPr>
              <a:t>项目的研究</a:t>
            </a:r>
            <a:endParaRPr lang="en-US" altLang="zh-CN" sz="2800" u="sng" dirty="0">
              <a:highlight>
                <a:srgbClr val="FFFF00"/>
              </a:highlight>
            </a:endParaRPr>
          </a:p>
          <a:p>
            <a:endParaRPr lang="en-US" altLang="zh-CN" sz="2800" u="sng" dirty="0">
              <a:highlight>
                <a:srgbClr val="FFFF00"/>
              </a:highlight>
            </a:endParaRPr>
          </a:p>
          <a:p>
            <a:r>
              <a:rPr lang="zh-CN" altLang="en-US" sz="2800" dirty="0"/>
              <a:t>分词后：</a:t>
            </a:r>
            <a:r>
              <a:rPr lang="zh-CN" altLang="en-US" sz="2800" u="sng" dirty="0">
                <a:highlight>
                  <a:srgbClr val="FFFF00"/>
                </a:highlight>
              </a:rPr>
              <a:t>项 目的 研究</a:t>
            </a:r>
            <a:endParaRPr lang="en-US" altLang="zh-CN" sz="2800" u="sng" dirty="0">
              <a:highlight>
                <a:srgbClr val="FFFF00"/>
              </a:highlight>
            </a:endParaRPr>
          </a:p>
          <a:p>
            <a:endParaRPr kumimoji="1" lang="en-US" altLang="zh-CN" sz="2800" dirty="0"/>
          </a:p>
          <a:p>
            <a:endParaRPr kumimoji="1" lang="zh-CN" altLang="en-US" dirty="0"/>
          </a:p>
        </p:txBody>
      </p:sp>
    </p:spTree>
    <p:extLst>
      <p:ext uri="{BB962C8B-B14F-4D97-AF65-F5344CB8AC3E}">
        <p14:creationId xmlns:p14="http://schemas.microsoft.com/office/powerpoint/2010/main" val="3948702196"/>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061C35-0F1D-DC81-B1C1-AB96F7A6EAD3}"/>
              </a:ext>
            </a:extLst>
          </p:cNvPr>
          <p:cNvSpPr>
            <a:spLocks noGrp="1"/>
          </p:cNvSpPr>
          <p:nvPr>
            <p:ph type="sldNum" sz="quarter" idx="12"/>
          </p:nvPr>
        </p:nvSpPr>
        <p:spPr/>
        <p:txBody>
          <a:bodyPr/>
          <a:lstStyle/>
          <a:p>
            <a:pPr>
              <a:defRPr/>
            </a:pPr>
            <a:fld id="{6695875E-1D8E-5C47-A1E8-9C990B064D39}" type="slidenum">
              <a:rPr lang="en-US" altLang="ko-KR" smtClean="0"/>
              <a:pPr>
                <a:defRPr/>
              </a:pPr>
              <a:t>21</a:t>
            </a:fld>
            <a:endParaRPr lang="en-US" altLang="ko-KR"/>
          </a:p>
        </p:txBody>
      </p:sp>
      <p:sp>
        <p:nvSpPr>
          <p:cNvPr id="2" name="标题 1">
            <a:extLst>
              <a:ext uri="{FF2B5EF4-FFF2-40B4-BE49-F238E27FC236}">
                <a16:creationId xmlns:a16="http://schemas.microsoft.com/office/drawing/2014/main" id="{39368FF9-6F4C-7D9C-7904-90EABF54E866}"/>
              </a:ext>
            </a:extLst>
          </p:cNvPr>
          <p:cNvSpPr>
            <a:spLocks noGrp="1"/>
          </p:cNvSpPr>
          <p:nvPr>
            <p:ph type="title" idx="4294967295"/>
          </p:nvPr>
        </p:nvSpPr>
        <p:spPr>
          <a:xfrm>
            <a:off x="0" y="533400"/>
            <a:ext cx="8020050" cy="889000"/>
          </a:xfrm>
        </p:spPr>
        <p:txBody>
          <a:bodyPr/>
          <a:lstStyle/>
          <a:p>
            <a:r>
              <a:rPr kumimoji="1" lang="zh-CN" altLang="en-US" dirty="0"/>
              <a:t>逆向匹配注意事项</a:t>
            </a:r>
          </a:p>
        </p:txBody>
      </p:sp>
      <p:sp>
        <p:nvSpPr>
          <p:cNvPr id="3" name="内容占位符 2">
            <a:extLst>
              <a:ext uri="{FF2B5EF4-FFF2-40B4-BE49-F238E27FC236}">
                <a16:creationId xmlns:a16="http://schemas.microsoft.com/office/drawing/2014/main" id="{361F3678-553B-F5BC-3B88-1E6832D06468}"/>
              </a:ext>
            </a:extLst>
          </p:cNvPr>
          <p:cNvSpPr>
            <a:spLocks noGrp="1"/>
          </p:cNvSpPr>
          <p:nvPr>
            <p:ph idx="4294967295"/>
          </p:nvPr>
        </p:nvSpPr>
        <p:spPr>
          <a:xfrm>
            <a:off x="842963" y="1323975"/>
            <a:ext cx="8301037" cy="5381625"/>
          </a:xfrm>
        </p:spPr>
        <p:txBody>
          <a:bodyPr>
            <a:normAutofit lnSpcReduction="10000"/>
          </a:bodyPr>
          <a:lstStyle/>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（1）使用逆序词典，待分词文本进行倒排处理，从而生成逆序文本，再根据逆序词典，对逆序文本用正向最大匹配算法进行处理</a:t>
            </a:r>
          </a:p>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（2）中文偏正结构较多，逆向最大匹配算法比正向最大匹配算法的误差要小。统计结果表明，单纯使用正向最大匹配的错误率为 1/169，单纯使用逆向最大匹配的错误率为 1/245</a:t>
            </a:r>
            <a:endParaRPr lang="en-US" altLang="zh-CN" sz="2400" dirty="0">
              <a:latin typeface="Microsoft YaHei" panose="020B0503020204020204" pitchFamily="34" charset="-122"/>
              <a:ea typeface="Microsoft YaHei" panose="020B0503020204020204" pitchFamily="34" charset="-122"/>
            </a:endParaRPr>
          </a:p>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）例：“你今天很好看” </a:t>
            </a:r>
            <a:endParaRPr lang="en-US" altLang="zh-CN" sz="2400" dirty="0">
              <a:latin typeface="Microsoft YaHei" panose="020B0503020204020204" pitchFamily="34" charset="-122"/>
              <a:ea typeface="Microsoft YaHei" panose="020B0503020204020204" pitchFamily="34" charset="-122"/>
            </a:endParaRPr>
          </a:p>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正向最大匹配算法分词结果：“你 / 今天 / 很好 / 看”</a:t>
            </a:r>
            <a:endParaRPr lang="en-US" altLang="zh-CN" sz="2400" dirty="0">
              <a:latin typeface="Microsoft YaHei" panose="020B0503020204020204" pitchFamily="34" charset="-122"/>
              <a:ea typeface="Microsoft YaHei" panose="020B0503020204020204" pitchFamily="34" charset="-122"/>
            </a:endParaRPr>
          </a:p>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逆向最大匹配算法分词结果：“你 / 今天 / 很 / 好看”</a:t>
            </a:r>
          </a:p>
          <a:p>
            <a:pPr>
              <a:lnSpc>
                <a:spcPct val="150000"/>
              </a:lnSpc>
            </a:pP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95251594"/>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5ECA7F3-0ACF-5AAA-6036-C9C6B1D1A9FA}"/>
              </a:ext>
            </a:extLst>
          </p:cNvPr>
          <p:cNvSpPr>
            <a:spLocks noGrp="1"/>
          </p:cNvSpPr>
          <p:nvPr>
            <p:ph type="sldNum" sz="quarter" idx="12"/>
          </p:nvPr>
        </p:nvSpPr>
        <p:spPr/>
        <p:txBody>
          <a:bodyPr/>
          <a:lstStyle/>
          <a:p>
            <a:pPr>
              <a:defRPr/>
            </a:pPr>
            <a:fld id="{6695875E-1D8E-5C47-A1E8-9C990B064D39}" type="slidenum">
              <a:rPr lang="en-US" altLang="ko-KR" smtClean="0"/>
              <a:pPr>
                <a:defRPr/>
              </a:pPr>
              <a:t>22</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2.3.4 </a:t>
            </a:r>
            <a:r>
              <a:rPr lang="zh-CN" altLang="en-US" b="1" dirty="0"/>
              <a:t>双向最长（大）匹配</a:t>
            </a:r>
            <a:endParaRPr lang="en-US" b="1" dirty="0"/>
          </a:p>
        </p:txBody>
      </p:sp>
      <p:sp>
        <p:nvSpPr>
          <p:cNvPr id="8" name="Content Placeholder 2">
            <a:extLst>
              <a:ext uri="{FF2B5EF4-FFF2-40B4-BE49-F238E27FC236}">
                <a16:creationId xmlns:a16="http://schemas.microsoft.com/office/drawing/2014/main" id="{AFAD91F5-C79D-E348-B5BB-87E29574E713}"/>
              </a:ext>
            </a:extLst>
          </p:cNvPr>
          <p:cNvSpPr>
            <a:spLocks noGrp="1"/>
          </p:cNvSpPr>
          <p:nvPr>
            <p:ph idx="4294967295"/>
          </p:nvPr>
        </p:nvSpPr>
        <p:spPr>
          <a:xfrm>
            <a:off x="0" y="1612900"/>
            <a:ext cx="8334375" cy="4451350"/>
          </a:xfrm>
        </p:spPr>
        <p:txBody>
          <a:bodyPr>
            <a:norm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融合两种匹配方法，流程如下：</a:t>
            </a:r>
            <a:endParaRPr lang="en-US" sz="2800" dirty="0">
              <a:latin typeface="Microsoft YaHei" panose="020B0503020204020204" pitchFamily="34" charset="-122"/>
              <a:ea typeface="Microsoft YaHei" panose="020B0503020204020204" pitchFamily="34" charset="-122"/>
            </a:endParaRPr>
          </a:p>
          <a:p>
            <a:pPr lvl="1">
              <a:lnSpc>
                <a:spcPct val="150000"/>
              </a:lnSpc>
              <a:buFont typeface="Wingdings" pitchFamily="2" charset="2"/>
              <a:buChar char="ü"/>
            </a:pPr>
            <a:r>
              <a:rPr lang="zh-CN" altLang="en-US" sz="2400" dirty="0">
                <a:latin typeface="Microsoft YaHei" panose="020B0503020204020204" pitchFamily="34" charset="-122"/>
                <a:ea typeface="Microsoft YaHei" panose="020B0503020204020204" pitchFamily="34" charset="-122"/>
              </a:rPr>
              <a:t>同时执行正向和逆向最长匹配</a:t>
            </a:r>
            <a:endParaRPr lang="en-US" altLang="zh-CN" sz="2400" dirty="0">
              <a:latin typeface="Microsoft YaHei" panose="020B0503020204020204" pitchFamily="34" charset="-122"/>
              <a:ea typeface="Microsoft YaHei" panose="020B0503020204020204" pitchFamily="34" charset="-122"/>
            </a:endParaRPr>
          </a:p>
          <a:p>
            <a:pPr lvl="1">
              <a:lnSpc>
                <a:spcPct val="150000"/>
              </a:lnSpc>
              <a:buFont typeface="Wingdings" pitchFamily="2" charset="2"/>
              <a:buChar char="ü"/>
            </a:pPr>
            <a:r>
              <a:rPr lang="zh-CN" altLang="en-US" sz="2400" dirty="0">
                <a:latin typeface="Microsoft YaHei" panose="020B0503020204020204" pitchFamily="34" charset="-122"/>
                <a:ea typeface="Microsoft YaHei" panose="020B0503020204020204" pitchFamily="34" charset="-122"/>
              </a:rPr>
              <a:t>若两者的词数不同，则返回词数更少的那一个</a:t>
            </a:r>
            <a:endParaRPr lang="en-US" sz="2400" dirty="0">
              <a:latin typeface="Microsoft YaHei" panose="020B0503020204020204" pitchFamily="34" charset="-122"/>
              <a:ea typeface="Microsoft YaHei" panose="020B0503020204020204" pitchFamily="34" charset="-122"/>
            </a:endParaRPr>
          </a:p>
          <a:p>
            <a:pPr lvl="1">
              <a:lnSpc>
                <a:spcPct val="150000"/>
              </a:lnSpc>
              <a:buFont typeface="Wingdings" pitchFamily="2" charset="2"/>
              <a:buChar char="ü"/>
            </a:pPr>
            <a:r>
              <a:rPr lang="zh-CN" altLang="en-US" sz="2400" dirty="0">
                <a:latin typeface="Microsoft YaHei" panose="020B0503020204020204" pitchFamily="34" charset="-122"/>
                <a:ea typeface="Microsoft YaHei" panose="020B0503020204020204" pitchFamily="34" charset="-122"/>
              </a:rPr>
              <a:t>若两者的词数相同，</a:t>
            </a:r>
            <a:endParaRPr lang="en-US" altLang="zh-CN" sz="2400" dirty="0">
              <a:latin typeface="Microsoft YaHei" panose="020B0503020204020204" pitchFamily="34" charset="-122"/>
              <a:ea typeface="Microsoft YaHei" panose="020B0503020204020204" pitchFamily="34" charset="-122"/>
            </a:endParaRPr>
          </a:p>
          <a:p>
            <a:pPr marL="1196100" lvl="1"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分词结果相同，没有歧义，任选其一</a:t>
            </a:r>
            <a:endParaRPr lang="en-US" altLang="zh-CN" sz="2400" dirty="0">
              <a:latin typeface="Microsoft YaHei" panose="020B0503020204020204" pitchFamily="34" charset="-122"/>
              <a:ea typeface="Microsoft YaHei" panose="020B0503020204020204" pitchFamily="34" charset="-122"/>
            </a:endParaRPr>
          </a:p>
          <a:p>
            <a:pPr marL="1196100" lvl="1"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分词结果不同，返回两者中单字更少的那一个。当单字数也相同时，优先返回逆向最长匹配的结果</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5967406"/>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B8ECC7C-285F-72FC-CFFC-826C461A7346}"/>
              </a:ext>
            </a:extLst>
          </p:cNvPr>
          <p:cNvSpPr>
            <a:spLocks noGrp="1"/>
          </p:cNvSpPr>
          <p:nvPr>
            <p:ph type="sldNum" sz="quarter" idx="12"/>
          </p:nvPr>
        </p:nvSpPr>
        <p:spPr/>
        <p:txBody>
          <a:bodyPr/>
          <a:lstStyle/>
          <a:p>
            <a:pPr>
              <a:defRPr/>
            </a:pPr>
            <a:fld id="{6695875E-1D8E-5C47-A1E8-9C990B064D39}" type="slidenum">
              <a:rPr lang="en-US" altLang="ko-KR" smtClean="0"/>
              <a:pPr>
                <a:defRPr/>
              </a:pPr>
              <a:t>23</a:t>
            </a:fld>
            <a:endParaRPr lang="en-US" altLang="ko-KR"/>
          </a:p>
        </p:txBody>
      </p:sp>
      <p:sp>
        <p:nvSpPr>
          <p:cNvPr id="5" name="文本框 4">
            <a:extLst>
              <a:ext uri="{FF2B5EF4-FFF2-40B4-BE49-F238E27FC236}">
                <a16:creationId xmlns:a16="http://schemas.microsoft.com/office/drawing/2014/main" id="{6BAED79A-63A4-BAD5-CB8E-CC40A5DD762D}"/>
              </a:ext>
            </a:extLst>
          </p:cNvPr>
          <p:cNvSpPr txBox="1"/>
          <p:nvPr/>
        </p:nvSpPr>
        <p:spPr>
          <a:xfrm>
            <a:off x="467544" y="764704"/>
            <a:ext cx="8060930" cy="114114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50000"/>
              </a:lnSpc>
            </a:pPr>
            <a:r>
              <a:rPr lang="zh-CN" altLang="en-US" dirty="0"/>
              <a:t>例：用双向最大匹配算法对</a:t>
            </a:r>
            <a:r>
              <a:rPr lang="zh-CN" altLang="en-US" dirty="0">
                <a:solidFill>
                  <a:srgbClr val="0432FF"/>
                </a:solidFill>
              </a:rPr>
              <a:t>“孩子喜欢在野生动物园玩”</a:t>
            </a:r>
            <a:r>
              <a:rPr lang="zh-CN" altLang="en-US" dirty="0"/>
              <a:t>进行中文分词</a:t>
            </a:r>
          </a:p>
        </p:txBody>
      </p:sp>
      <p:sp>
        <p:nvSpPr>
          <p:cNvPr id="6" name="文本框 5">
            <a:extLst>
              <a:ext uri="{FF2B5EF4-FFF2-40B4-BE49-F238E27FC236}">
                <a16:creationId xmlns:a16="http://schemas.microsoft.com/office/drawing/2014/main" id="{38E2BB2C-FCD5-053B-5C16-763E85B59065}"/>
              </a:ext>
            </a:extLst>
          </p:cNvPr>
          <p:cNvSpPr txBox="1"/>
          <p:nvPr/>
        </p:nvSpPr>
        <p:spPr>
          <a:xfrm>
            <a:off x="410207" y="2015737"/>
            <a:ext cx="8602974" cy="33499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lstStyle/>
          <a:p>
            <a:pPr>
              <a:lnSpc>
                <a:spcPct val="150000"/>
              </a:lnSpc>
            </a:pPr>
            <a:r>
              <a:rPr lang="zh-CN" altLang="en-US" dirty="0"/>
              <a:t>两种分词</a:t>
            </a:r>
            <a:r>
              <a:rPr dirty="0" err="1"/>
              <a:t>结果</a:t>
            </a:r>
            <a:r>
              <a:rPr dirty="0"/>
              <a:t> ： </a:t>
            </a:r>
          </a:p>
          <a:p>
            <a:pPr>
              <a:lnSpc>
                <a:spcPct val="150000"/>
              </a:lnSpc>
            </a:pPr>
            <a:r>
              <a:rPr dirty="0" err="1">
                <a:solidFill>
                  <a:srgbClr val="0432FF"/>
                </a:solidFill>
              </a:rPr>
              <a:t>正向</a:t>
            </a:r>
            <a:r>
              <a:rPr lang="zh-CN" altLang="en-US" dirty="0">
                <a:solidFill>
                  <a:srgbClr val="0432FF"/>
                </a:solidFill>
              </a:rPr>
              <a:t>最大</a:t>
            </a:r>
            <a:r>
              <a:rPr dirty="0" err="1">
                <a:solidFill>
                  <a:srgbClr val="0432FF"/>
                </a:solidFill>
              </a:rPr>
              <a:t>匹配分词结果</a:t>
            </a:r>
            <a:r>
              <a:rPr dirty="0">
                <a:solidFill>
                  <a:srgbClr val="0432FF"/>
                </a:solidFill>
              </a:rPr>
              <a:t> </a:t>
            </a:r>
            <a:r>
              <a:rPr dirty="0"/>
              <a:t>：“</a:t>
            </a:r>
            <a:r>
              <a:rPr dirty="0" err="1"/>
              <a:t>孩子</a:t>
            </a:r>
            <a:r>
              <a:rPr dirty="0"/>
              <a:t>”</a:t>
            </a:r>
            <a:r>
              <a:rPr lang="en-US" dirty="0"/>
              <a:t> </a:t>
            </a:r>
            <a:r>
              <a:rPr dirty="0"/>
              <a:t>“</a:t>
            </a:r>
            <a:r>
              <a:rPr dirty="0" err="1"/>
              <a:t>喜欢</a:t>
            </a:r>
            <a:r>
              <a:rPr dirty="0"/>
              <a:t>”</a:t>
            </a:r>
            <a:r>
              <a:rPr lang="en-US" dirty="0"/>
              <a:t> </a:t>
            </a:r>
            <a:r>
              <a:rPr dirty="0"/>
              <a:t>“</a:t>
            </a:r>
            <a:r>
              <a:rPr dirty="0" err="1"/>
              <a:t>在野</a:t>
            </a:r>
            <a:r>
              <a:rPr dirty="0"/>
              <a:t>”</a:t>
            </a:r>
            <a:r>
              <a:rPr lang="en-US" dirty="0"/>
              <a:t> </a:t>
            </a:r>
            <a:r>
              <a:rPr dirty="0"/>
              <a:t>“</a:t>
            </a:r>
            <a:r>
              <a:rPr dirty="0" err="1"/>
              <a:t>生动</a:t>
            </a:r>
            <a:r>
              <a:rPr dirty="0"/>
              <a:t>”</a:t>
            </a:r>
            <a:r>
              <a:rPr lang="en-US" dirty="0"/>
              <a:t> </a:t>
            </a:r>
            <a:r>
              <a:rPr dirty="0"/>
              <a:t>“</a:t>
            </a:r>
            <a:r>
              <a:rPr dirty="0" err="1"/>
              <a:t>物</a:t>
            </a:r>
            <a:r>
              <a:rPr dirty="0"/>
              <a:t>”</a:t>
            </a:r>
            <a:r>
              <a:rPr lang="en-US" dirty="0"/>
              <a:t> </a:t>
            </a:r>
            <a:r>
              <a:rPr dirty="0"/>
              <a:t>“</a:t>
            </a:r>
            <a:r>
              <a:rPr dirty="0" err="1"/>
              <a:t>园</a:t>
            </a:r>
            <a:r>
              <a:rPr dirty="0"/>
              <a:t>”</a:t>
            </a:r>
            <a:r>
              <a:rPr lang="en-US" dirty="0"/>
              <a:t> </a:t>
            </a:r>
            <a:r>
              <a:rPr dirty="0"/>
              <a:t>“</a:t>
            </a:r>
            <a:r>
              <a:rPr dirty="0" err="1"/>
              <a:t>玩</a:t>
            </a:r>
            <a:r>
              <a:rPr dirty="0"/>
              <a:t>”</a:t>
            </a:r>
          </a:p>
          <a:p>
            <a:pPr>
              <a:lnSpc>
                <a:spcPct val="150000"/>
              </a:lnSpc>
            </a:pPr>
            <a:r>
              <a:rPr dirty="0" err="1">
                <a:solidFill>
                  <a:srgbClr val="0432FF"/>
                </a:solidFill>
                <a:highlight>
                  <a:srgbClr val="FFFF00"/>
                </a:highlight>
              </a:rPr>
              <a:t>逆向</a:t>
            </a:r>
            <a:r>
              <a:rPr lang="zh-CN" altLang="en-US" dirty="0">
                <a:solidFill>
                  <a:srgbClr val="0432FF"/>
                </a:solidFill>
                <a:highlight>
                  <a:srgbClr val="FFFF00"/>
                </a:highlight>
              </a:rPr>
              <a:t>最大</a:t>
            </a:r>
            <a:r>
              <a:rPr dirty="0" err="1">
                <a:solidFill>
                  <a:srgbClr val="0432FF"/>
                </a:solidFill>
                <a:highlight>
                  <a:srgbClr val="FFFF00"/>
                </a:highlight>
              </a:rPr>
              <a:t>匹配分词结果</a:t>
            </a:r>
            <a:r>
              <a:rPr dirty="0">
                <a:solidFill>
                  <a:srgbClr val="0432FF"/>
                </a:solidFill>
                <a:highlight>
                  <a:srgbClr val="FFFF00"/>
                </a:highlight>
              </a:rPr>
              <a:t> </a:t>
            </a:r>
            <a:r>
              <a:rPr dirty="0">
                <a:highlight>
                  <a:srgbClr val="FFFF00"/>
                </a:highlight>
              </a:rPr>
              <a:t>：“</a:t>
            </a:r>
            <a:r>
              <a:rPr dirty="0" err="1">
                <a:highlight>
                  <a:srgbClr val="FFFF00"/>
                </a:highlight>
              </a:rPr>
              <a:t>孩子</a:t>
            </a:r>
            <a:r>
              <a:rPr dirty="0">
                <a:highlight>
                  <a:srgbClr val="FFFF00"/>
                </a:highlight>
              </a:rPr>
              <a:t>”</a:t>
            </a:r>
            <a:r>
              <a:rPr lang="en-US" dirty="0">
                <a:highlight>
                  <a:srgbClr val="FFFF00"/>
                </a:highlight>
              </a:rPr>
              <a:t> </a:t>
            </a:r>
            <a:r>
              <a:rPr dirty="0">
                <a:highlight>
                  <a:srgbClr val="FFFF00"/>
                </a:highlight>
              </a:rPr>
              <a:t>“</a:t>
            </a:r>
            <a:r>
              <a:rPr dirty="0" err="1">
                <a:highlight>
                  <a:srgbClr val="FFFF00"/>
                </a:highlight>
              </a:rPr>
              <a:t>喜欢</a:t>
            </a:r>
            <a:r>
              <a:rPr dirty="0">
                <a:highlight>
                  <a:srgbClr val="FFFF00"/>
                </a:highlight>
              </a:rPr>
              <a:t>”</a:t>
            </a:r>
            <a:r>
              <a:rPr lang="en-US" dirty="0">
                <a:highlight>
                  <a:srgbClr val="FFFF00"/>
                </a:highlight>
              </a:rPr>
              <a:t> </a:t>
            </a:r>
            <a:r>
              <a:rPr dirty="0">
                <a:highlight>
                  <a:srgbClr val="FFFF00"/>
                </a:highlight>
              </a:rPr>
              <a:t>“</a:t>
            </a:r>
            <a:r>
              <a:rPr dirty="0" err="1">
                <a:highlight>
                  <a:srgbClr val="FFFF00"/>
                </a:highlight>
              </a:rPr>
              <a:t>在</a:t>
            </a:r>
            <a:r>
              <a:rPr dirty="0">
                <a:highlight>
                  <a:srgbClr val="FFFF00"/>
                </a:highlight>
              </a:rPr>
              <a:t>”</a:t>
            </a:r>
            <a:r>
              <a:rPr lang="en-US" dirty="0">
                <a:highlight>
                  <a:srgbClr val="FFFF00"/>
                </a:highlight>
              </a:rPr>
              <a:t> </a:t>
            </a:r>
            <a:r>
              <a:rPr dirty="0">
                <a:highlight>
                  <a:srgbClr val="FFFF00"/>
                </a:highlight>
              </a:rPr>
              <a:t>“</a:t>
            </a:r>
            <a:r>
              <a:rPr dirty="0" err="1">
                <a:highlight>
                  <a:srgbClr val="FFFF00"/>
                </a:highlight>
              </a:rPr>
              <a:t>野生</a:t>
            </a:r>
            <a:r>
              <a:rPr dirty="0">
                <a:highlight>
                  <a:srgbClr val="FFFF00"/>
                </a:highlight>
              </a:rPr>
              <a:t>”</a:t>
            </a:r>
            <a:r>
              <a:rPr lang="en-US" dirty="0">
                <a:highlight>
                  <a:srgbClr val="FFFF00"/>
                </a:highlight>
              </a:rPr>
              <a:t> </a:t>
            </a:r>
            <a:r>
              <a:rPr dirty="0">
                <a:highlight>
                  <a:srgbClr val="FFFF00"/>
                </a:highlight>
              </a:rPr>
              <a:t>“</a:t>
            </a:r>
            <a:r>
              <a:rPr dirty="0" err="1">
                <a:highlight>
                  <a:srgbClr val="FFFF00"/>
                </a:highlight>
              </a:rPr>
              <a:t>动物园</a:t>
            </a:r>
            <a:r>
              <a:rPr dirty="0">
                <a:highlight>
                  <a:srgbClr val="FFFF00"/>
                </a:highlight>
              </a:rPr>
              <a:t>”</a:t>
            </a:r>
            <a:r>
              <a:rPr lang="en-US" dirty="0">
                <a:highlight>
                  <a:srgbClr val="FFFF00"/>
                </a:highlight>
              </a:rPr>
              <a:t> </a:t>
            </a:r>
            <a:r>
              <a:rPr dirty="0">
                <a:highlight>
                  <a:srgbClr val="FFFF00"/>
                </a:highlight>
              </a:rPr>
              <a:t>“</a:t>
            </a:r>
            <a:r>
              <a:rPr dirty="0" err="1">
                <a:highlight>
                  <a:srgbClr val="FFFF00"/>
                </a:highlight>
              </a:rPr>
              <a:t>玩</a:t>
            </a:r>
            <a:r>
              <a:rPr dirty="0">
                <a:highlight>
                  <a:srgbClr val="FFFF00"/>
                </a:highlight>
              </a:rPr>
              <a:t>”</a:t>
            </a:r>
          </a:p>
          <a:p>
            <a:pPr>
              <a:lnSpc>
                <a:spcPct val="150000"/>
              </a:lnSpc>
            </a:pPr>
            <a:endParaRPr lang="en-US" dirty="0"/>
          </a:p>
        </p:txBody>
      </p:sp>
    </p:spTree>
    <p:extLst>
      <p:ext uri="{BB962C8B-B14F-4D97-AF65-F5344CB8AC3E}">
        <p14:creationId xmlns:p14="http://schemas.microsoft.com/office/powerpoint/2010/main" val="236740286"/>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E3EC53-69A2-2B91-766E-DBB9625B896B}"/>
              </a:ext>
            </a:extLst>
          </p:cNvPr>
          <p:cNvSpPr>
            <a:spLocks noGrp="1"/>
          </p:cNvSpPr>
          <p:nvPr>
            <p:ph type="sldNum" sz="quarter" idx="12"/>
          </p:nvPr>
        </p:nvSpPr>
        <p:spPr/>
        <p:txBody>
          <a:bodyPr/>
          <a:lstStyle/>
          <a:p>
            <a:pPr>
              <a:defRPr/>
            </a:pPr>
            <a:fld id="{6695875E-1D8E-5C47-A1E8-9C990B064D39}" type="slidenum">
              <a:rPr lang="en-US" altLang="ko-KR" smtClean="0"/>
              <a:pPr>
                <a:defRPr/>
              </a:pPr>
              <a:t>24</a:t>
            </a:fld>
            <a:endParaRPr lang="en-US" altLang="ko-KR"/>
          </a:p>
        </p:txBody>
      </p:sp>
      <p:sp>
        <p:nvSpPr>
          <p:cNvPr id="2" name="标题 1">
            <a:extLst>
              <a:ext uri="{FF2B5EF4-FFF2-40B4-BE49-F238E27FC236}">
                <a16:creationId xmlns:a16="http://schemas.microsoft.com/office/drawing/2014/main" id="{358ED9CA-CF14-4F5D-191C-0CF3F273A4BD}"/>
              </a:ext>
            </a:extLst>
          </p:cNvPr>
          <p:cNvSpPr>
            <a:spLocks noGrp="1"/>
          </p:cNvSpPr>
          <p:nvPr>
            <p:ph type="title" idx="4294967295"/>
          </p:nvPr>
        </p:nvSpPr>
        <p:spPr>
          <a:xfrm>
            <a:off x="0" y="533400"/>
            <a:ext cx="8020050" cy="889000"/>
          </a:xfrm>
        </p:spPr>
        <p:txBody>
          <a:bodyPr/>
          <a:lstStyle/>
          <a:p>
            <a:r>
              <a:rPr lang="en-US" altLang="zh-CN" b="1" dirty="0"/>
              <a:t>2.3.4 </a:t>
            </a:r>
            <a:r>
              <a:rPr lang="zh-CN" altLang="en-US" b="1" dirty="0"/>
              <a:t>双向最长匹配</a:t>
            </a:r>
            <a:endParaRPr kumimoji="1" lang="zh-CN" altLang="en-US" dirty="0"/>
          </a:p>
        </p:txBody>
      </p:sp>
      <p:sp>
        <p:nvSpPr>
          <p:cNvPr id="3" name="内容占位符 2">
            <a:extLst>
              <a:ext uri="{FF2B5EF4-FFF2-40B4-BE49-F238E27FC236}">
                <a16:creationId xmlns:a16="http://schemas.microsoft.com/office/drawing/2014/main" id="{36543E34-7B2E-2A39-E245-BCABCAA9A93E}"/>
              </a:ext>
            </a:extLst>
          </p:cNvPr>
          <p:cNvSpPr>
            <a:spLocks noGrp="1"/>
          </p:cNvSpPr>
          <p:nvPr>
            <p:ph idx="4294967295"/>
          </p:nvPr>
        </p:nvSpPr>
        <p:spPr>
          <a:xfrm>
            <a:off x="0" y="2176463"/>
            <a:ext cx="3001963" cy="4772025"/>
          </a:xfrm>
        </p:spPr>
        <p:txBody>
          <a:bodyPr>
            <a:normAutofit lnSpcReduction="10000"/>
          </a:bodyPr>
          <a:lstStyle/>
          <a:p>
            <a:r>
              <a:rPr kumimoji="1" lang="zh-CN" altLang="en-US" sz="2000" dirty="0"/>
              <a:t>词典（不含单字）：</a:t>
            </a:r>
            <a:endParaRPr kumimoji="1" lang="en-US" altLang="zh-CN" sz="2000" dirty="0"/>
          </a:p>
          <a:p>
            <a:pPr marL="0" indent="0">
              <a:buNone/>
            </a:pPr>
            <a:r>
              <a:rPr kumimoji="1" lang="zh-CN" altLang="en-US" sz="2000" dirty="0"/>
              <a:t>当下</a:t>
            </a:r>
            <a:endParaRPr kumimoji="1" lang="en-US" altLang="zh-CN" sz="2000" dirty="0"/>
          </a:p>
          <a:p>
            <a:pPr marL="0" indent="0">
              <a:buNone/>
            </a:pPr>
            <a:r>
              <a:rPr lang="zh-CN" altLang="en-US" sz="2000" dirty="0"/>
              <a:t>地面</a:t>
            </a:r>
            <a:endParaRPr kumimoji="1" lang="en-US" altLang="zh-CN" sz="2000" dirty="0"/>
          </a:p>
          <a:p>
            <a:pPr marL="0" indent="0">
              <a:buNone/>
            </a:pPr>
            <a:r>
              <a:rPr kumimoji="1" lang="zh-CN" altLang="en-US" sz="2000" dirty="0"/>
              <a:t>服务</a:t>
            </a:r>
            <a:endParaRPr kumimoji="1" lang="en-US" altLang="zh-CN" sz="2000" dirty="0"/>
          </a:p>
          <a:p>
            <a:pPr marL="0" indent="0">
              <a:buNone/>
            </a:pPr>
            <a:r>
              <a:rPr kumimoji="1" lang="zh-CN" altLang="en-US" sz="2000" dirty="0"/>
              <a:t>和服</a:t>
            </a:r>
            <a:endParaRPr kumimoji="1" lang="en-US" altLang="zh-CN" sz="2000" dirty="0"/>
          </a:p>
          <a:p>
            <a:pPr marL="0" indent="0">
              <a:buNone/>
            </a:pPr>
            <a:r>
              <a:rPr lang="zh-CN" altLang="en-US" sz="2000" dirty="0"/>
              <a:t>和尚</a:t>
            </a:r>
            <a:endParaRPr lang="en-US" altLang="zh-CN" sz="2000" dirty="0"/>
          </a:p>
          <a:p>
            <a:pPr marL="0" indent="0">
              <a:buNone/>
            </a:pPr>
            <a:r>
              <a:rPr kumimoji="1" lang="zh-CN" altLang="en-US" sz="2000" dirty="0"/>
              <a:t>欢迎</a:t>
            </a:r>
            <a:endParaRPr kumimoji="1" lang="en-US" altLang="zh-CN" sz="2000" dirty="0"/>
          </a:p>
          <a:p>
            <a:pPr marL="0" indent="0">
              <a:buNone/>
            </a:pPr>
            <a:r>
              <a:rPr lang="zh-CN" altLang="en-US" sz="2000" dirty="0"/>
              <a:t>积水</a:t>
            </a:r>
            <a:endParaRPr lang="en-US" altLang="zh-CN" sz="2000" dirty="0"/>
          </a:p>
          <a:p>
            <a:pPr marL="0" indent="0">
              <a:buNone/>
            </a:pPr>
            <a:r>
              <a:rPr kumimoji="1" lang="zh-CN" altLang="en-US" sz="2000" dirty="0"/>
              <a:t>结婚</a:t>
            </a:r>
            <a:endParaRPr kumimoji="1" lang="en-US" altLang="zh-CN" sz="2000" dirty="0"/>
          </a:p>
          <a:p>
            <a:pPr marL="0" indent="0">
              <a:buNone/>
            </a:pPr>
            <a:r>
              <a:rPr lang="zh-CN" altLang="en-US" sz="2000" dirty="0"/>
              <a:t>就餐</a:t>
            </a:r>
            <a:endParaRPr kumimoji="1" lang="en-US" altLang="zh-CN" sz="2000" dirty="0"/>
          </a:p>
          <a:p>
            <a:pPr marL="0" indent="0">
              <a:buNone/>
            </a:pPr>
            <a:r>
              <a:rPr lang="zh-CN" altLang="en-US" sz="2000" dirty="0"/>
              <a:t>老师</a:t>
            </a:r>
            <a:endParaRPr kumimoji="1" lang="en-US" altLang="zh-CN" sz="2000" dirty="0"/>
          </a:p>
          <a:p>
            <a:pPr marL="0" indent="0">
              <a:buNone/>
            </a:pPr>
            <a:r>
              <a:rPr kumimoji="1" lang="zh-CN" altLang="en-US" sz="2000" dirty="0"/>
              <a:t>目的</a:t>
            </a:r>
            <a:endParaRPr kumimoji="1" lang="en-US" altLang="zh-CN" sz="2000" dirty="0"/>
          </a:p>
          <a:p>
            <a:pPr marL="0" indent="0">
              <a:buNone/>
            </a:pPr>
            <a:endParaRPr kumimoji="1" lang="en-US" altLang="zh-CN" sz="2000" dirty="0"/>
          </a:p>
        </p:txBody>
      </p:sp>
      <p:sp>
        <p:nvSpPr>
          <p:cNvPr id="5" name="文本框 4">
            <a:extLst>
              <a:ext uri="{FF2B5EF4-FFF2-40B4-BE49-F238E27FC236}">
                <a16:creationId xmlns:a16="http://schemas.microsoft.com/office/drawing/2014/main" id="{F347485D-32EB-E68B-EBFA-F70717C68FEE}"/>
              </a:ext>
            </a:extLst>
          </p:cNvPr>
          <p:cNvSpPr txBox="1"/>
          <p:nvPr/>
        </p:nvSpPr>
        <p:spPr>
          <a:xfrm>
            <a:off x="1499511" y="2564904"/>
            <a:ext cx="954107" cy="4093428"/>
          </a:xfrm>
          <a:prstGeom prst="rect">
            <a:avLst/>
          </a:prstGeom>
          <a:noFill/>
        </p:spPr>
        <p:txBody>
          <a:bodyPr wrap="none" rtlCol="0">
            <a:spAutoFit/>
          </a:bodyPr>
          <a:lstStyle/>
          <a:p>
            <a:pPr marL="0" indent="0">
              <a:buNone/>
            </a:pPr>
            <a:r>
              <a:rPr lang="zh-CN" altLang="en-US" sz="2000" dirty="0"/>
              <a:t>起源</a:t>
            </a:r>
            <a:endParaRPr lang="en-US" altLang="zh-CN" sz="2000" dirty="0"/>
          </a:p>
          <a:p>
            <a:pPr marL="0" indent="0">
              <a:buNone/>
            </a:pPr>
            <a:r>
              <a:rPr kumimoji="1" lang="zh-CN" altLang="en-US" sz="2000" dirty="0"/>
              <a:t>前来</a:t>
            </a:r>
            <a:endParaRPr kumimoji="1" lang="en-US" altLang="zh-CN" sz="2000" dirty="0"/>
          </a:p>
          <a:p>
            <a:pPr marL="0" indent="0">
              <a:buNone/>
            </a:pPr>
            <a:r>
              <a:rPr lang="zh-CN" altLang="en-US" sz="2000" dirty="0"/>
              <a:t>商品</a:t>
            </a:r>
            <a:endParaRPr lang="en-US" altLang="zh-CN" sz="2000" dirty="0"/>
          </a:p>
          <a:p>
            <a:pPr marL="0" indent="0">
              <a:buNone/>
            </a:pPr>
            <a:r>
              <a:rPr lang="zh-CN" altLang="en-US" sz="2000" dirty="0"/>
              <a:t>尚未</a:t>
            </a:r>
            <a:endParaRPr lang="en-US" altLang="zh-CN" sz="2000" dirty="0"/>
          </a:p>
          <a:p>
            <a:pPr marL="0" indent="0">
              <a:buNone/>
            </a:pPr>
            <a:r>
              <a:rPr kumimoji="1" lang="zh-CN" altLang="en-US" sz="2000" dirty="0"/>
              <a:t>生命</a:t>
            </a:r>
            <a:endParaRPr kumimoji="1" lang="en-US" altLang="zh-CN" sz="2000" dirty="0"/>
          </a:p>
          <a:p>
            <a:pPr marL="0" indent="0">
              <a:buNone/>
            </a:pPr>
            <a:r>
              <a:rPr lang="zh-CN" altLang="en-US" sz="2000" dirty="0"/>
              <a:t>生前</a:t>
            </a:r>
            <a:endParaRPr kumimoji="1" lang="en-US" altLang="zh-CN" sz="2000" dirty="0"/>
          </a:p>
          <a:p>
            <a:pPr marL="0" indent="0">
              <a:buNone/>
            </a:pPr>
            <a:r>
              <a:rPr lang="zh-CN" altLang="en-US" sz="2000" dirty="0"/>
              <a:t>师生</a:t>
            </a:r>
            <a:endParaRPr kumimoji="1" lang="en-US" altLang="zh-CN" sz="2000" dirty="0"/>
          </a:p>
          <a:p>
            <a:pPr marL="0" indent="0">
              <a:buNone/>
            </a:pPr>
            <a:r>
              <a:rPr kumimoji="1" lang="zh-CN" altLang="en-US" sz="2000" dirty="0"/>
              <a:t>下雨天</a:t>
            </a:r>
            <a:endParaRPr kumimoji="1" lang="en-US" altLang="zh-CN" sz="2000" dirty="0"/>
          </a:p>
          <a:p>
            <a:pPr marL="0" indent="0">
              <a:buNone/>
            </a:pPr>
            <a:r>
              <a:rPr kumimoji="1" lang="zh-CN" altLang="en-US" sz="2000" dirty="0"/>
              <a:t>项目</a:t>
            </a:r>
            <a:endParaRPr kumimoji="1" lang="en-US" altLang="zh-CN" sz="2000" dirty="0"/>
          </a:p>
          <a:p>
            <a:pPr marL="0" indent="0">
              <a:buNone/>
            </a:pPr>
            <a:r>
              <a:rPr lang="zh-CN" altLang="en-US" sz="2000" dirty="0"/>
              <a:t>研究</a:t>
            </a:r>
            <a:endParaRPr lang="en-US" altLang="zh-CN" sz="2000" dirty="0"/>
          </a:p>
          <a:p>
            <a:pPr marL="0" indent="0">
              <a:buNone/>
            </a:pPr>
            <a:r>
              <a:rPr kumimoji="1" lang="zh-CN" altLang="en-US" sz="2000" dirty="0"/>
              <a:t>研究生</a:t>
            </a:r>
            <a:endParaRPr kumimoji="1" lang="en-US" altLang="zh-CN" sz="2000" dirty="0"/>
          </a:p>
          <a:p>
            <a:pPr marL="0" indent="0">
              <a:buNone/>
            </a:pPr>
            <a:r>
              <a:rPr lang="zh-CN" altLang="en-US" sz="2000" dirty="0"/>
              <a:t>迎新</a:t>
            </a:r>
            <a:endParaRPr kumimoji="1" lang="en-US" altLang="zh-CN" sz="2000" dirty="0"/>
          </a:p>
          <a:p>
            <a:pPr marL="0" indent="0">
              <a:buNone/>
            </a:pPr>
            <a:r>
              <a:rPr lang="zh-CN" altLang="en-US" sz="2000" dirty="0"/>
              <a:t>雨天</a:t>
            </a:r>
            <a:endParaRPr kumimoji="1" lang="zh-CN" altLang="en-US" sz="2000" dirty="0"/>
          </a:p>
        </p:txBody>
      </p:sp>
      <p:sp>
        <p:nvSpPr>
          <p:cNvPr id="6" name="文本框 5">
            <a:extLst>
              <a:ext uri="{FF2B5EF4-FFF2-40B4-BE49-F238E27FC236}">
                <a16:creationId xmlns:a16="http://schemas.microsoft.com/office/drawing/2014/main" id="{8C66B0DA-6EDE-50FD-DBF2-C5133D92DBF8}"/>
              </a:ext>
            </a:extLst>
          </p:cNvPr>
          <p:cNvSpPr txBox="1"/>
          <p:nvPr/>
        </p:nvSpPr>
        <p:spPr>
          <a:xfrm>
            <a:off x="4153062" y="2780928"/>
            <a:ext cx="3751348" cy="2677656"/>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语句：</a:t>
            </a:r>
            <a:endParaRPr kumimoji="1" lang="en-US" altLang="zh-CN" dirty="0">
              <a:latin typeface="Microsoft YaHei" panose="020B0503020204020204" pitchFamily="34" charset="-122"/>
              <a:ea typeface="Microsoft YaHei" panose="020B0503020204020204" pitchFamily="34" charset="-122"/>
            </a:endParaRPr>
          </a:p>
          <a:p>
            <a:r>
              <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err="1">
                <a:effectLst/>
                <a:latin typeface="Microsoft YaHei" panose="020B0503020204020204" pitchFamily="34" charset="-122"/>
                <a:ea typeface="Microsoft YaHei" panose="020B0503020204020204" pitchFamily="34" charset="-122"/>
                <a:cs typeface="Times New Roman" panose="02020603050405020304" pitchFamily="18" charset="0"/>
              </a:rPr>
              <a:t>项目的研究</a:t>
            </a:r>
            <a:endPar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err="1">
                <a:effectLst/>
                <a:latin typeface="Microsoft YaHei" panose="020B0503020204020204" pitchFamily="34" charset="-122"/>
                <a:ea typeface="Microsoft YaHei" panose="020B0503020204020204" pitchFamily="34" charset="-122"/>
                <a:cs typeface="Times New Roman" panose="02020603050405020304" pitchFamily="18" charset="0"/>
              </a:rPr>
              <a:t>商品和服务</a:t>
            </a:r>
            <a:endPar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err="1">
                <a:effectLst/>
                <a:latin typeface="Microsoft YaHei" panose="020B0503020204020204" pitchFamily="34" charset="-122"/>
                <a:ea typeface="Microsoft YaHei" panose="020B0503020204020204" pitchFamily="34" charset="-122"/>
                <a:cs typeface="Times New Roman" panose="02020603050405020304" pitchFamily="18" charset="0"/>
              </a:rPr>
              <a:t>研究生命起源</a:t>
            </a:r>
            <a:endPar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err="1">
                <a:effectLst/>
                <a:latin typeface="Microsoft YaHei" panose="020B0503020204020204" pitchFamily="34" charset="-122"/>
                <a:ea typeface="Microsoft YaHei" panose="020B0503020204020204" pitchFamily="34" charset="-122"/>
                <a:cs typeface="Times New Roman" panose="02020603050405020304" pitchFamily="18" charset="0"/>
              </a:rPr>
              <a:t>当下雨天地面积水</a:t>
            </a:r>
            <a:endPar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5</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err="1">
                <a:effectLst/>
                <a:latin typeface="Microsoft YaHei" panose="020B0503020204020204" pitchFamily="34" charset="-122"/>
                <a:ea typeface="Microsoft YaHei" panose="020B0503020204020204" pitchFamily="34" charset="-122"/>
                <a:cs typeface="Times New Roman" panose="02020603050405020304" pitchFamily="18" charset="0"/>
              </a:rPr>
              <a:t>结婚的和尚未结婚的</a:t>
            </a:r>
            <a:endPar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欢迎新老师生前来就餐</a:t>
            </a:r>
            <a:endParaRPr lang="en-US"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8D9BCA75-2152-475F-1B6B-F5E7AB751037}"/>
              </a:ext>
            </a:extLst>
          </p:cNvPr>
          <p:cNvSpPr txBox="1"/>
          <p:nvPr/>
        </p:nvSpPr>
        <p:spPr>
          <a:xfrm>
            <a:off x="561974" y="1270666"/>
            <a:ext cx="8474521" cy="830997"/>
          </a:xfrm>
          <a:prstGeom prst="rect">
            <a:avLst/>
          </a:prstGeom>
          <a:noFill/>
        </p:spPr>
        <p:txBody>
          <a:bodyPr wrap="square" rtlCol="0">
            <a:spAutoFit/>
          </a:bodyPr>
          <a:lstStyle/>
          <a:p>
            <a:r>
              <a:rPr kumimoji="1" lang="zh-CN" altLang="en-US" dirty="0">
                <a:solidFill>
                  <a:srgbClr val="0432FF"/>
                </a:solidFill>
              </a:rPr>
              <a:t>练习：</a:t>
            </a:r>
            <a:r>
              <a:rPr kumimoji="1" lang="zh-CN" altLang="en-US" dirty="0"/>
              <a:t>分别进行正向最大匹配和逆向最大匹配，给出双向最大匹配结果</a:t>
            </a:r>
          </a:p>
        </p:txBody>
      </p:sp>
    </p:spTree>
    <p:extLst>
      <p:ext uri="{BB962C8B-B14F-4D97-AF65-F5344CB8AC3E}">
        <p14:creationId xmlns:p14="http://schemas.microsoft.com/office/powerpoint/2010/main" val="2499809757"/>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1D50A3A-209A-29B0-3643-A89EAB516A6D}"/>
              </a:ext>
            </a:extLst>
          </p:cNvPr>
          <p:cNvSpPr>
            <a:spLocks noGrp="1"/>
          </p:cNvSpPr>
          <p:nvPr>
            <p:ph type="sldNum" sz="quarter" idx="12"/>
          </p:nvPr>
        </p:nvSpPr>
        <p:spPr/>
        <p:txBody>
          <a:bodyPr/>
          <a:lstStyle/>
          <a:p>
            <a:pPr>
              <a:defRPr/>
            </a:pPr>
            <a:fld id="{6695875E-1D8E-5C47-A1E8-9C990B064D39}" type="slidenum">
              <a:rPr lang="en-US" altLang="ko-KR" smtClean="0"/>
              <a:pPr>
                <a:defRPr/>
              </a:pPr>
              <a:t>25</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2.3.4 </a:t>
            </a:r>
            <a:r>
              <a:rPr lang="zh-CN" altLang="en-US" b="1" dirty="0"/>
              <a:t>双向最长匹配</a:t>
            </a:r>
            <a:endParaRPr lang="en-US" b="1" dirty="0"/>
          </a:p>
        </p:txBody>
      </p:sp>
      <p:graphicFrame>
        <p:nvGraphicFramePr>
          <p:cNvPr id="12" name="Table 11">
            <a:extLst>
              <a:ext uri="{FF2B5EF4-FFF2-40B4-BE49-F238E27FC236}">
                <a16:creationId xmlns:a16="http://schemas.microsoft.com/office/drawing/2014/main" id="{A97286A5-F40C-674E-ACEE-9CD31CAEF381}"/>
              </a:ext>
            </a:extLst>
          </p:cNvPr>
          <p:cNvGraphicFramePr>
            <a:graphicFrameLocks noGrp="1"/>
          </p:cNvGraphicFramePr>
          <p:nvPr>
            <p:extLst>
              <p:ext uri="{D42A27DB-BD31-4B8C-83A1-F6EECF244321}">
                <p14:modId xmlns:p14="http://schemas.microsoft.com/office/powerpoint/2010/main" val="3830474728"/>
              </p:ext>
            </p:extLst>
          </p:nvPr>
        </p:nvGraphicFramePr>
        <p:xfrm>
          <a:off x="442751" y="2057400"/>
          <a:ext cx="8258497" cy="2743200"/>
        </p:xfrm>
        <a:graphic>
          <a:graphicData uri="http://schemas.openxmlformats.org/drawingml/2006/table">
            <a:tbl>
              <a:tblPr firstRow="1" firstCol="1" lastRow="1" lastCol="1"/>
              <a:tblGrid>
                <a:gridCol w="600858">
                  <a:extLst>
                    <a:ext uri="{9D8B030D-6E8A-4147-A177-3AD203B41FA5}">
                      <a16:colId xmlns:a16="http://schemas.microsoft.com/office/drawing/2014/main" val="3121972269"/>
                    </a:ext>
                  </a:extLst>
                </a:gridCol>
                <a:gridCol w="1584176">
                  <a:extLst>
                    <a:ext uri="{9D8B030D-6E8A-4147-A177-3AD203B41FA5}">
                      <a16:colId xmlns:a16="http://schemas.microsoft.com/office/drawing/2014/main" val="1152618639"/>
                    </a:ext>
                  </a:extLst>
                </a:gridCol>
                <a:gridCol w="2880320">
                  <a:extLst>
                    <a:ext uri="{9D8B030D-6E8A-4147-A177-3AD203B41FA5}">
                      <a16:colId xmlns:a16="http://schemas.microsoft.com/office/drawing/2014/main" val="967309509"/>
                    </a:ext>
                  </a:extLst>
                </a:gridCol>
                <a:gridCol w="3193143">
                  <a:extLst>
                    <a:ext uri="{9D8B030D-6E8A-4147-A177-3AD203B41FA5}">
                      <a16:colId xmlns:a16="http://schemas.microsoft.com/office/drawing/2014/main" val="199560483"/>
                    </a:ext>
                  </a:extLst>
                </a:gridCol>
              </a:tblGrid>
              <a:tr h="228600">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序号</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原文</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正向最长匹配</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逆向最长匹配</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729176"/>
                  </a:ext>
                </a:extLst>
              </a:tr>
              <a:tr h="2286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1</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项目的研究</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b="1" dirty="0">
                          <a:effectLst/>
                          <a:latin typeface="Cambria" panose="02040503050406030204" pitchFamily="18" charset="0"/>
                          <a:ea typeface="SimSun" panose="02010600030101010101" pitchFamily="2" charset="-122"/>
                          <a:cs typeface="Times New Roman" panose="02020603050405020304" pitchFamily="18" charset="0"/>
                        </a:rPr>
                        <a:t>[</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项目</a:t>
                      </a:r>
                      <a:r>
                        <a:rPr lang="en-US" sz="1800" b="1" dirty="0">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的</a:t>
                      </a:r>
                      <a:r>
                        <a:rPr lang="en-US" sz="1800" b="1" dirty="0">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研究</a:t>
                      </a:r>
                      <a:r>
                        <a:rPr lang="en-US" sz="1800" b="1" dirty="0">
                          <a:effectLst/>
                          <a:latin typeface="Cambria" panose="02040503050406030204" pitchFamily="18" charset="0"/>
                          <a:ea typeface="SimSun" panose="02010600030101010101" pitchFamily="2" charset="-122"/>
                          <a:cs typeface="Times New Roman" panose="02020603050405020304" pitchFamily="18" charset="0"/>
                        </a:rPr>
                        <a:t>]</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项</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目的</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研究</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5324726"/>
                  </a:ext>
                </a:extLst>
              </a:tr>
              <a:tr h="2286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2</a:t>
                      </a:r>
                    </a:p>
                  </a:txBody>
                  <a:tcPr marL="51435" marR="51435" marT="0" marB="0">
                    <a:lnL>
                      <a:noFill/>
                    </a:lnL>
                    <a:lnR>
                      <a:noFill/>
                    </a:lnR>
                    <a:lnT>
                      <a:noFill/>
                    </a:lnT>
                    <a:lnB>
                      <a:noFill/>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商品和服务</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商品</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和服</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务</a:t>
                      </a:r>
                      <a:r>
                        <a:rPr lang="en-US" sz="1800" dirty="0">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a:noFill/>
                    </a:lnT>
                    <a:lnB>
                      <a:noFill/>
                    </a:lnB>
                  </a:tcPr>
                </a:tc>
                <a:tc>
                  <a:txBody>
                    <a:bodyPr/>
                    <a:lstStyle/>
                    <a:p>
                      <a:pPr>
                        <a:spcBef>
                          <a:spcPts val="180"/>
                        </a:spcBef>
                        <a:spcAft>
                          <a:spcPts val="180"/>
                        </a:spcAft>
                      </a:pP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商品</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和</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服务</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endPar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extLst>
                  <a:ext uri="{0D108BD9-81ED-4DB2-BD59-A6C34878D82A}">
                    <a16:rowId xmlns:a16="http://schemas.microsoft.com/office/drawing/2014/main" val="2296837921"/>
                  </a:ext>
                </a:extLst>
              </a:tr>
              <a:tr h="2286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3</a:t>
                      </a:r>
                    </a:p>
                  </a:txBody>
                  <a:tcPr marL="51435" marR="51435" marT="0" marB="0">
                    <a:lnL>
                      <a:noFill/>
                    </a:lnL>
                    <a:lnR>
                      <a:noFill/>
                    </a:lnR>
                    <a:lnT>
                      <a:noFill/>
                    </a:lnT>
                    <a:lnB>
                      <a:noFill/>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研究生命起源</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a:t>
                      </a:r>
                      <a:r>
                        <a:rPr lang="en-US" sz="1800">
                          <a:effectLst/>
                          <a:latin typeface="SimSun" panose="02010600030101010101" pitchFamily="2" charset="-122"/>
                          <a:ea typeface="SimSun" panose="02010600030101010101" pitchFamily="2" charset="-122"/>
                          <a:cs typeface="Times New Roman" panose="02020603050405020304" pitchFamily="18" charset="0"/>
                        </a:rPr>
                        <a:t>研究生</a:t>
                      </a:r>
                      <a:r>
                        <a:rPr lang="en-US" sz="1800">
                          <a:effectLst/>
                          <a:latin typeface="Cambria" panose="02040503050406030204" pitchFamily="18" charset="0"/>
                          <a:ea typeface="SimSun" panose="02010600030101010101" pitchFamily="2" charset="-122"/>
                          <a:cs typeface="Times New Roman" panose="02020603050405020304" pitchFamily="18" charset="0"/>
                        </a:rPr>
                        <a:t>, </a:t>
                      </a:r>
                      <a:r>
                        <a:rPr lang="en-US" sz="1800">
                          <a:effectLst/>
                          <a:latin typeface="SimSun" panose="02010600030101010101" pitchFamily="2" charset="-122"/>
                          <a:ea typeface="SimSun" panose="02010600030101010101" pitchFamily="2" charset="-122"/>
                          <a:cs typeface="Times New Roman" panose="02020603050405020304" pitchFamily="18" charset="0"/>
                        </a:rPr>
                        <a:t>命</a:t>
                      </a:r>
                      <a:r>
                        <a:rPr lang="en-US" sz="1800">
                          <a:effectLst/>
                          <a:latin typeface="Cambria" panose="02040503050406030204" pitchFamily="18" charset="0"/>
                          <a:ea typeface="SimSun" panose="02010600030101010101" pitchFamily="2" charset="-122"/>
                          <a:cs typeface="Times New Roman" panose="02020603050405020304" pitchFamily="18" charset="0"/>
                        </a:rPr>
                        <a:t>, </a:t>
                      </a:r>
                      <a:r>
                        <a:rPr lang="en-US" sz="1800">
                          <a:effectLst/>
                          <a:latin typeface="SimSun" panose="02010600030101010101" pitchFamily="2" charset="-122"/>
                          <a:ea typeface="SimSun" panose="02010600030101010101" pitchFamily="2" charset="-122"/>
                          <a:cs typeface="Times New Roman" panose="02020603050405020304" pitchFamily="18" charset="0"/>
                        </a:rPr>
                        <a:t>起源</a:t>
                      </a:r>
                      <a:r>
                        <a:rPr lang="en-US" sz="1800">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a:noFill/>
                    </a:lnT>
                    <a:lnB>
                      <a:noFill/>
                    </a:lnB>
                  </a:tcPr>
                </a:tc>
                <a:tc>
                  <a:txBody>
                    <a:bodyPr/>
                    <a:lstStyle/>
                    <a:p>
                      <a:pPr>
                        <a:spcBef>
                          <a:spcPts val="180"/>
                        </a:spcBef>
                        <a:spcAft>
                          <a:spcPts val="180"/>
                        </a:spcAft>
                      </a:pP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研究</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生命</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起源</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endPar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extLst>
                  <a:ext uri="{0D108BD9-81ED-4DB2-BD59-A6C34878D82A}">
                    <a16:rowId xmlns:a16="http://schemas.microsoft.com/office/drawing/2014/main" val="327497656"/>
                  </a:ext>
                </a:extLst>
              </a:tr>
              <a:tr h="4572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4</a:t>
                      </a:r>
                    </a:p>
                  </a:txBody>
                  <a:tcPr marL="51435" marR="51435" marT="0" marB="0">
                    <a:lnL>
                      <a:noFill/>
                    </a:lnL>
                    <a:lnR>
                      <a:noFill/>
                    </a:lnR>
                    <a:lnT>
                      <a:noFill/>
                    </a:lnT>
                    <a:lnB>
                      <a:noFill/>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当下雨天地面积水</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当下</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雨天</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地面</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积水</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a:noFill/>
                    </a:lnT>
                    <a:lnB>
                      <a:noFill/>
                    </a:lnB>
                  </a:tcPr>
                </a:tc>
                <a:tc>
                  <a:txBody>
                    <a:bodyPr/>
                    <a:lstStyle/>
                    <a:p>
                      <a:pPr>
                        <a:spcBef>
                          <a:spcPts val="180"/>
                        </a:spcBef>
                        <a:spcAft>
                          <a:spcPts val="180"/>
                        </a:spcAft>
                      </a:pPr>
                      <a:r>
                        <a:rPr lang="en-US" sz="1800" b="1" dirty="0">
                          <a:effectLst/>
                          <a:latin typeface="Cambria" panose="02040503050406030204" pitchFamily="18" charset="0"/>
                          <a:ea typeface="SimSun" panose="02010600030101010101" pitchFamily="2" charset="-122"/>
                          <a:cs typeface="Times New Roman" panose="02020603050405020304" pitchFamily="18" charset="0"/>
                        </a:rPr>
                        <a:t>[</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当</a:t>
                      </a:r>
                      <a:r>
                        <a:rPr lang="en-US" sz="1800" b="1" dirty="0">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下雨天</a:t>
                      </a:r>
                      <a:r>
                        <a:rPr lang="en-US" sz="1800" b="1" dirty="0">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地面</a:t>
                      </a:r>
                      <a:r>
                        <a:rPr lang="en-US" sz="1800" b="1" dirty="0">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effectLst/>
                          <a:latin typeface="SimSun" panose="02010600030101010101" pitchFamily="2" charset="-122"/>
                          <a:ea typeface="SimSun" panose="02010600030101010101" pitchFamily="2" charset="-122"/>
                          <a:cs typeface="Times New Roman" panose="02020603050405020304" pitchFamily="18" charset="0"/>
                        </a:rPr>
                        <a:t>积水</a:t>
                      </a:r>
                      <a:r>
                        <a:rPr lang="en-US" sz="1800" b="1" dirty="0">
                          <a:effectLst/>
                          <a:latin typeface="Cambria" panose="02040503050406030204" pitchFamily="18" charset="0"/>
                          <a:ea typeface="SimSun" panose="02010600030101010101" pitchFamily="2" charset="-122"/>
                          <a:cs typeface="Times New Roman" panose="02020603050405020304" pitchFamily="18" charset="0"/>
                        </a:rPr>
                        <a:t>]</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extLst>
                  <a:ext uri="{0D108BD9-81ED-4DB2-BD59-A6C34878D82A}">
                    <a16:rowId xmlns:a16="http://schemas.microsoft.com/office/drawing/2014/main" val="998902968"/>
                  </a:ext>
                </a:extLst>
              </a:tr>
              <a:tr h="4572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5</a:t>
                      </a:r>
                    </a:p>
                  </a:txBody>
                  <a:tcPr marL="51435" marR="51435" marT="0" marB="0">
                    <a:lnL>
                      <a:noFill/>
                    </a:lnL>
                    <a:lnR>
                      <a:noFill/>
                    </a:lnR>
                    <a:lnT>
                      <a:noFill/>
                    </a:lnT>
                    <a:lnB>
                      <a:noFill/>
                    </a:lnB>
                  </a:tcPr>
                </a:tc>
                <a:tc>
                  <a:txBody>
                    <a:bodyPr/>
                    <a:lstStyle/>
                    <a:p>
                      <a:pP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结婚的和尚未结婚的</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结婚</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的</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和尚</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未</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结婚</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en-US" sz="1800" dirty="0" err="1">
                          <a:effectLst/>
                          <a:latin typeface="SimSun" panose="02010600030101010101" pitchFamily="2" charset="-122"/>
                          <a:ea typeface="SimSun" panose="02010600030101010101" pitchFamily="2" charset="-122"/>
                          <a:cs typeface="Times New Roman" panose="02020603050405020304" pitchFamily="18" charset="0"/>
                        </a:rPr>
                        <a:t>的</a:t>
                      </a:r>
                      <a:r>
                        <a:rPr lang="en-US" sz="1800" dirty="0">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a:noFill/>
                    </a:lnT>
                    <a:lnB>
                      <a:noFill/>
                    </a:lnB>
                  </a:tcPr>
                </a:tc>
                <a:tc>
                  <a:txBody>
                    <a:bodyPr/>
                    <a:lstStyle/>
                    <a:p>
                      <a:pPr>
                        <a:spcBef>
                          <a:spcPts val="180"/>
                        </a:spcBef>
                        <a:spcAft>
                          <a:spcPts val="180"/>
                        </a:spcAft>
                      </a:pP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结婚</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的</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和</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尚未</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结婚</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en-US" sz="1800" b="1"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的</a:t>
                      </a:r>
                      <a:r>
                        <a:rPr lang="en-US" sz="1800" b="1"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endPar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extLst>
                  <a:ext uri="{0D108BD9-81ED-4DB2-BD59-A6C34878D82A}">
                    <a16:rowId xmlns:a16="http://schemas.microsoft.com/office/drawing/2014/main" val="2274033463"/>
                  </a:ext>
                </a:extLst>
              </a:tr>
              <a:tr h="4572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6</a:t>
                      </a:r>
                    </a:p>
                  </a:txBody>
                  <a:tcPr marL="51435" marR="51435" marT="0" marB="0">
                    <a:lnL>
                      <a:noFill/>
                    </a:lnL>
                    <a:lnR>
                      <a:noFill/>
                    </a:lnR>
                    <a:lnT>
                      <a:noFill/>
                    </a:lnT>
                    <a:lnB>
                      <a:noFill/>
                    </a:lnB>
                  </a:tcPr>
                </a:tc>
                <a:tc>
                  <a:txBody>
                    <a:bodyPr/>
                    <a:lstStyle/>
                    <a:p>
                      <a:pPr>
                        <a:spcBef>
                          <a:spcPts val="180"/>
                        </a:spcBef>
                        <a:spcAft>
                          <a:spcPts val="180"/>
                        </a:spcAft>
                      </a:pPr>
                      <a:r>
                        <a:rPr lang="zh-CN" sz="1800" dirty="0">
                          <a:effectLst/>
                          <a:latin typeface="Cambria" panose="02040503050406030204" pitchFamily="18" charset="0"/>
                          <a:ea typeface="SimSun" panose="02010600030101010101" pitchFamily="2" charset="-122"/>
                          <a:cs typeface="Times New Roman" panose="02020603050405020304" pitchFamily="18" charset="0"/>
                        </a:rPr>
                        <a:t>欢迎新老师生前来就餐</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a:t>
                      </a:r>
                      <a:r>
                        <a:rPr lang="zh-CN" sz="1800" dirty="0">
                          <a:effectLst/>
                          <a:latin typeface="Cambria" panose="02040503050406030204" pitchFamily="18" charset="0"/>
                          <a:ea typeface="SimSun" panose="02010600030101010101" pitchFamily="2" charset="-122"/>
                          <a:cs typeface="Times New Roman" panose="02020603050405020304" pitchFamily="18" charset="0"/>
                        </a:rPr>
                        <a:t>欢迎</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zh-CN" sz="1800" dirty="0">
                          <a:effectLst/>
                          <a:latin typeface="Cambria" panose="02040503050406030204" pitchFamily="18" charset="0"/>
                          <a:ea typeface="SimSun" panose="02010600030101010101" pitchFamily="2" charset="-122"/>
                          <a:cs typeface="Times New Roman" panose="02020603050405020304" pitchFamily="18" charset="0"/>
                        </a:rPr>
                        <a:t>新</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zh-CN" sz="1800" dirty="0">
                          <a:effectLst/>
                          <a:latin typeface="Cambria" panose="02040503050406030204" pitchFamily="18" charset="0"/>
                          <a:ea typeface="SimSun" panose="02010600030101010101" pitchFamily="2" charset="-122"/>
                          <a:cs typeface="Times New Roman" panose="02020603050405020304" pitchFamily="18" charset="0"/>
                        </a:rPr>
                        <a:t>老师</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zh-CN" sz="1800" dirty="0">
                          <a:effectLst/>
                          <a:latin typeface="Cambria" panose="02040503050406030204" pitchFamily="18" charset="0"/>
                          <a:ea typeface="SimSun" panose="02010600030101010101" pitchFamily="2" charset="-122"/>
                          <a:cs typeface="Times New Roman" panose="02020603050405020304" pitchFamily="18" charset="0"/>
                        </a:rPr>
                        <a:t>生前</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zh-CN" sz="1800" dirty="0">
                          <a:effectLst/>
                          <a:latin typeface="Cambria" panose="02040503050406030204" pitchFamily="18" charset="0"/>
                          <a:ea typeface="SimSun" panose="02010600030101010101" pitchFamily="2" charset="-122"/>
                          <a:cs typeface="Times New Roman" panose="02020603050405020304" pitchFamily="18" charset="0"/>
                        </a:rPr>
                        <a:t>来</a:t>
                      </a:r>
                      <a:r>
                        <a:rPr lang="en-US" sz="1800" dirty="0">
                          <a:effectLst/>
                          <a:latin typeface="Cambria" panose="02040503050406030204" pitchFamily="18" charset="0"/>
                          <a:ea typeface="SimSun" panose="02010600030101010101" pitchFamily="2" charset="-122"/>
                          <a:cs typeface="Times New Roman" panose="02020603050405020304" pitchFamily="18" charset="0"/>
                        </a:rPr>
                        <a:t>, </a:t>
                      </a:r>
                      <a:r>
                        <a:rPr lang="zh-CN" sz="1800" dirty="0">
                          <a:effectLst/>
                          <a:latin typeface="Cambria" panose="02040503050406030204" pitchFamily="18" charset="0"/>
                          <a:ea typeface="SimSun" panose="02010600030101010101" pitchFamily="2" charset="-122"/>
                          <a:cs typeface="Times New Roman" panose="02020603050405020304" pitchFamily="18" charset="0"/>
                        </a:rPr>
                        <a:t>就餐</a:t>
                      </a:r>
                      <a:r>
                        <a:rPr lang="en-US" sz="1800" dirty="0">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a:noFill/>
                    </a:lnT>
                    <a:lnB>
                      <a:noFill/>
                    </a:lnB>
                  </a:tcPr>
                </a:tc>
                <a:tc>
                  <a:txBody>
                    <a:bodyPr/>
                    <a:lstStyle/>
                    <a:p>
                      <a:pPr>
                        <a:spcBef>
                          <a:spcPts val="180"/>
                        </a:spcBef>
                        <a:spcAft>
                          <a:spcPts val="180"/>
                        </a:spcAft>
                      </a:pP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r>
                        <a:rPr lang="zh-CN"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欢</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zh-CN"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迎新</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zh-CN"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老</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zh-CN"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师生</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zh-CN"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前来</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 </a:t>
                      </a:r>
                      <a:r>
                        <a:rPr lang="zh-CN"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就餐</a:t>
                      </a: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a:t>
                      </a:r>
                    </a:p>
                  </a:txBody>
                  <a:tcPr marL="51435" marR="51435" marT="0" marB="0">
                    <a:lnL>
                      <a:noFill/>
                    </a:lnL>
                    <a:lnR>
                      <a:noFill/>
                    </a:lnR>
                    <a:lnT>
                      <a:noFill/>
                    </a:lnT>
                    <a:lnB>
                      <a:noFill/>
                    </a:lnB>
                  </a:tcPr>
                </a:tc>
                <a:extLst>
                  <a:ext uri="{0D108BD9-81ED-4DB2-BD59-A6C34878D82A}">
                    <a16:rowId xmlns:a16="http://schemas.microsoft.com/office/drawing/2014/main" val="1544939437"/>
                  </a:ext>
                </a:extLst>
              </a:tr>
            </a:tbl>
          </a:graphicData>
        </a:graphic>
      </p:graphicFrame>
      <p:sp>
        <p:nvSpPr>
          <p:cNvPr id="13" name="Rectangle 12">
            <a:extLst>
              <a:ext uri="{FF2B5EF4-FFF2-40B4-BE49-F238E27FC236}">
                <a16:creationId xmlns:a16="http://schemas.microsoft.com/office/drawing/2014/main" id="{92213ED1-3948-6340-935C-2F585FB6F2CC}"/>
              </a:ext>
            </a:extLst>
          </p:cNvPr>
          <p:cNvSpPr/>
          <p:nvPr/>
        </p:nvSpPr>
        <p:spPr>
          <a:xfrm>
            <a:off x="3026544" y="1457479"/>
            <a:ext cx="2626040" cy="369332"/>
          </a:xfrm>
          <a:prstGeom prst="rect">
            <a:avLst/>
          </a:prstGeom>
        </p:spPr>
        <p:txBody>
          <a:bodyPr wrap="none">
            <a:spAutoFit/>
          </a:bodyPr>
          <a:lstStyle/>
          <a:p>
            <a:pPr>
              <a:spcBef>
                <a:spcPts val="675"/>
              </a:spcBef>
              <a:spcAft>
                <a:spcPts val="675"/>
              </a:spcAft>
            </a:pPr>
            <a:r>
              <a:rPr lang="zh-CN" altLang="en-US" sz="1800" b="1" dirty="0">
                <a:latin typeface="Cambria" panose="02040503050406030204" pitchFamily="18" charset="0"/>
                <a:ea typeface="SimSun" panose="02010600030101010101" pitchFamily="2" charset="-122"/>
                <a:cs typeface="Times New Roman" panose="02020603050405020304" pitchFamily="18" charset="0"/>
              </a:rPr>
              <a:t>正向</a:t>
            </a:r>
            <a:r>
              <a:rPr lang="en-US" sz="1800" b="1" dirty="0">
                <a:latin typeface="Cambria" panose="02040503050406030204" pitchFamily="18" charset="0"/>
                <a:ea typeface="SimSun" panose="02010600030101010101" pitchFamily="2" charset="-122"/>
                <a:cs typeface="Times New Roman" panose="02020603050405020304" pitchFamily="18" charset="0"/>
              </a:rPr>
              <a:t>/</a:t>
            </a:r>
            <a:r>
              <a:rPr lang="zh-CN" altLang="en-US" sz="1800" b="1" dirty="0">
                <a:latin typeface="Cambria" panose="02040503050406030204" pitchFamily="18" charset="0"/>
                <a:ea typeface="SimSun" panose="02010600030101010101" pitchFamily="2" charset="-122"/>
                <a:cs typeface="Times New Roman" panose="02020603050405020304" pitchFamily="18" charset="0"/>
              </a:rPr>
              <a:t>逆向最长匹配对比</a:t>
            </a:r>
            <a:endParaRPr lang="en-US" sz="1800" dirty="0">
              <a:latin typeface="Cambria" panose="020405030504060302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DD3EC45-9B87-1469-0495-E981F4169C88}"/>
              </a:ext>
            </a:extLst>
          </p:cNvPr>
          <p:cNvSpPr txBox="1"/>
          <p:nvPr/>
        </p:nvSpPr>
        <p:spPr>
          <a:xfrm>
            <a:off x="700088" y="5229225"/>
            <a:ext cx="1500732" cy="830997"/>
          </a:xfrm>
          <a:prstGeom prst="rect">
            <a:avLst/>
          </a:prstGeom>
          <a:noFill/>
        </p:spPr>
        <p:txBody>
          <a:bodyPr wrap="none" rtlCol="0">
            <a:spAutoFit/>
          </a:bodyPr>
          <a:lstStyle/>
          <a:p>
            <a:r>
              <a:rPr kumimoji="1" lang="zh-CN" altLang="en-US" dirty="0">
                <a:solidFill>
                  <a:srgbClr val="0432FF"/>
                </a:solidFill>
              </a:rPr>
              <a:t>双向：</a:t>
            </a:r>
            <a:r>
              <a:rPr kumimoji="1" lang="en-US" altLang="zh-CN" dirty="0">
                <a:solidFill>
                  <a:srgbClr val="0432FF"/>
                </a:solidFill>
              </a:rPr>
              <a:t>3/6</a:t>
            </a:r>
          </a:p>
          <a:p>
            <a:r>
              <a:rPr lang="zh-CN" altLang="en-US" b="1" dirty="0"/>
              <a:t>逆向：</a:t>
            </a:r>
            <a:r>
              <a:rPr lang="en-US" altLang="zh-CN" b="1" dirty="0"/>
              <a:t>4/6</a:t>
            </a:r>
            <a:endParaRPr kumimoji="1" lang="zh-CN" altLang="en-US" b="1" dirty="0"/>
          </a:p>
        </p:txBody>
      </p:sp>
    </p:spTree>
    <p:extLst>
      <p:ext uri="{BB962C8B-B14F-4D97-AF65-F5344CB8AC3E}">
        <p14:creationId xmlns:p14="http://schemas.microsoft.com/office/powerpoint/2010/main" val="234870203"/>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A39C5D-B884-FCC5-9F9D-4B2BECD28F27}"/>
              </a:ext>
            </a:extLst>
          </p:cNvPr>
          <p:cNvSpPr>
            <a:spLocks noGrp="1"/>
          </p:cNvSpPr>
          <p:nvPr>
            <p:ph type="sldNum" sz="quarter" idx="12"/>
          </p:nvPr>
        </p:nvSpPr>
        <p:spPr/>
        <p:txBody>
          <a:bodyPr/>
          <a:lstStyle/>
          <a:p>
            <a:pPr>
              <a:defRPr/>
            </a:pPr>
            <a:fld id="{6695875E-1D8E-5C47-A1E8-9C990B064D39}" type="slidenum">
              <a:rPr lang="en-US" altLang="ko-KR" smtClean="0"/>
              <a:pPr>
                <a:defRPr/>
              </a:pPr>
              <a:t>26</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a:t>
            </a:r>
            <a:r>
              <a:rPr lang="en-US" altLang="zh-CN" b="1" dirty="0"/>
              <a:t>4</a:t>
            </a:r>
            <a:r>
              <a:rPr lang="en-US" b="1" dirty="0"/>
              <a:t> </a:t>
            </a:r>
            <a:r>
              <a:rPr lang="zh-CN" altLang="en-US" b="1" dirty="0"/>
              <a:t>准确率评测指标</a:t>
            </a:r>
            <a:endParaRPr lang="en-US" b="1" dirty="0"/>
          </a:p>
        </p:txBody>
      </p:sp>
      <p:sp>
        <p:nvSpPr>
          <p:cNvPr id="5" name="Content Placeholder 4">
            <a:extLst>
              <a:ext uri="{FF2B5EF4-FFF2-40B4-BE49-F238E27FC236}">
                <a16:creationId xmlns:a16="http://schemas.microsoft.com/office/drawing/2014/main" id="{53336343-A765-A44E-BA4D-0F51AE360585}"/>
              </a:ext>
            </a:extLst>
          </p:cNvPr>
          <p:cNvSpPr>
            <a:spLocks noGrp="1"/>
          </p:cNvSpPr>
          <p:nvPr>
            <p:ph idx="4294967295"/>
          </p:nvPr>
        </p:nvSpPr>
        <p:spPr>
          <a:xfrm>
            <a:off x="842963" y="1476375"/>
            <a:ext cx="8301037" cy="5229225"/>
          </a:xfrm>
        </p:spPr>
        <p:txBody>
          <a:bodyPr/>
          <a:lstStyle/>
          <a:p>
            <a:pPr>
              <a:buFont typeface="Wingdings" pitchFamily="2" charset="2"/>
              <a:buChar char="Ø"/>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准确率评测是指衡量一个系统的准确程度的值，可以理解为一系列评测指标</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pPr indent="342900"/>
            <a:r>
              <a:rPr lang="zh-CN" altLang="en-US" sz="2400" dirty="0">
                <a:latin typeface="Microsoft YaHei" panose="020B0503020204020204" pitchFamily="34" charset="-122"/>
                <a:ea typeface="Microsoft YaHei" panose="020B0503020204020204" pitchFamily="34" charset="-122"/>
              </a:rPr>
              <a:t>准确率（</a:t>
            </a:r>
            <a:r>
              <a:rPr lang="en-US" altLang="zh-CN" sz="2400" dirty="0">
                <a:latin typeface="Microsoft YaHei" panose="020B0503020204020204" pitchFamily="34" charset="-122"/>
                <a:ea typeface="Microsoft YaHei" panose="020B0503020204020204" pitchFamily="34" charset="-122"/>
              </a:rPr>
              <a:t>Accuracy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indent="342900"/>
            <a:r>
              <a:rPr lang="zh-CN" altLang="en-US" sz="2400" dirty="0">
                <a:latin typeface="Microsoft YaHei" panose="020B0503020204020204" pitchFamily="34" charset="-122"/>
                <a:ea typeface="Microsoft YaHei" panose="020B0503020204020204" pitchFamily="34" charset="-122"/>
              </a:rPr>
              <a:t>精确率（</a:t>
            </a:r>
            <a:r>
              <a:rPr lang="en-US" altLang="zh-CN" sz="2400" dirty="0">
                <a:latin typeface="Microsoft YaHei" panose="020B0503020204020204" pitchFamily="34" charset="-122"/>
                <a:ea typeface="Microsoft YaHei" panose="020B0503020204020204" pitchFamily="34" charset="-122"/>
              </a:rPr>
              <a:t>Precision</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indent="342900"/>
            <a:r>
              <a:rPr lang="zh-CN" altLang="en-US" sz="2400" dirty="0">
                <a:latin typeface="Microsoft YaHei" panose="020B0503020204020204" pitchFamily="34" charset="-122"/>
                <a:ea typeface="Microsoft YaHei" panose="020B0503020204020204" pitchFamily="34" charset="-122"/>
              </a:rPr>
              <a:t>召回率（</a:t>
            </a:r>
            <a:r>
              <a:rPr lang="en-US" altLang="zh-CN" sz="2400" dirty="0">
                <a:latin typeface="Microsoft YaHei" panose="020B0503020204020204" pitchFamily="34" charset="-122"/>
                <a:ea typeface="Microsoft YaHei" panose="020B0503020204020204" pitchFamily="34" charset="-122"/>
              </a:rPr>
              <a:t>Recall</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indent="342900"/>
            <a:r>
              <a:rPr lang="en-US" altLang="zh-CN" sz="2400" dirty="0">
                <a:latin typeface="Microsoft YaHei" panose="020B0503020204020204" pitchFamily="34" charset="-122"/>
                <a:ea typeface="Microsoft YaHei" panose="020B0503020204020204" pitchFamily="34" charset="-122"/>
              </a:rPr>
              <a:t>F-measure</a:t>
            </a:r>
            <a:r>
              <a:rPr lang="zh-CN" altLang="en-US" sz="2400" dirty="0">
                <a:latin typeface="Microsoft YaHei" panose="020B0503020204020204" pitchFamily="34" charset="-122"/>
                <a:ea typeface="Microsoft YaHei" panose="020B0503020204020204" pitchFamily="34" charset="-122"/>
              </a:rPr>
              <a:t>值</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值</a:t>
            </a:r>
            <a:r>
              <a:rPr lang="en-US" altLang="zh-CN" sz="2400" dirty="0">
                <a:latin typeface="Microsoft YaHei" panose="020B0503020204020204" pitchFamily="34" charset="-122"/>
                <a:ea typeface="Microsoft YaHei" panose="020B0503020204020204" pitchFamily="34" charset="-122"/>
              </a:rPr>
              <a:t>)</a:t>
            </a:r>
          </a:p>
          <a:p>
            <a:pPr>
              <a:buFont typeface="Wingdings" pitchFamily="2" charset="2"/>
              <a:buChar char="Ø"/>
            </a:pPr>
            <a:endParaRPr lang="en-US" altLang="zh-CN" sz="2400" dirty="0">
              <a:latin typeface="Microsoft YaHei" panose="020B0503020204020204" pitchFamily="34" charset="-122"/>
              <a:ea typeface="Microsoft YaHei" panose="020B0503020204020204" pitchFamily="34" charset="-122"/>
            </a:endParaRPr>
          </a:p>
          <a:p>
            <a:pPr>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例：乙肝病毒检测系统检测</a:t>
            </a:r>
            <a:r>
              <a:rPr lang="en-US" altLang="zh-CN" sz="2400" dirty="0">
                <a:latin typeface="Microsoft YaHei" panose="020B0503020204020204" pitchFamily="34" charset="-122"/>
                <a:ea typeface="Microsoft YaHei" panose="020B0503020204020204" pitchFamily="34" charset="-122"/>
              </a:rPr>
              <a:t>100</a:t>
            </a:r>
            <a:r>
              <a:rPr lang="zh-CN" altLang="en-US" sz="2400" dirty="0">
                <a:latin typeface="Microsoft YaHei" panose="020B0503020204020204" pitchFamily="34" charset="-122"/>
                <a:ea typeface="Microsoft YaHei" panose="020B0503020204020204" pitchFamily="34" charset="-122"/>
              </a:rPr>
              <a:t>个受试者，报告有</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位阳性携带者，并且确诊真的是阳性，报告剩余 </a:t>
            </a:r>
            <a:r>
              <a:rPr lang="en-US" altLang="zh-CN" sz="2400" dirty="0">
                <a:latin typeface="Microsoft YaHei" panose="020B0503020204020204" pitchFamily="34" charset="-122"/>
                <a:ea typeface="Microsoft YaHei" panose="020B0503020204020204" pitchFamily="34" charset="-122"/>
              </a:rPr>
              <a:t>99 </a:t>
            </a:r>
            <a:r>
              <a:rPr lang="zh-CN" altLang="en-US" sz="2400" dirty="0">
                <a:latin typeface="Microsoft YaHei" panose="020B0503020204020204" pitchFamily="34" charset="-122"/>
                <a:ea typeface="Microsoft YaHei" panose="020B0503020204020204" pitchFamily="34" charset="-122"/>
              </a:rPr>
              <a:t>人都是阴性，并且的确是阴性。 准确率？</a:t>
            </a:r>
            <a:endParaRPr lang="en-US" altLang="zh-CN" sz="2400" dirty="0">
              <a:latin typeface="Microsoft YaHei" panose="020B0503020204020204" pitchFamily="34" charset="-122"/>
              <a:ea typeface="Microsoft YaHei" panose="020B0503020204020204" pitchFamily="34" charset="-122"/>
            </a:endParaRPr>
          </a:p>
          <a:p>
            <a:pPr>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假设有个不良商家造了一套假仪器，内部是个空盒子，对所有人都报告阴性。 准确率？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66188615"/>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EB2598C-2CEA-F1ED-5A01-E90108421F6E}"/>
              </a:ext>
            </a:extLst>
          </p:cNvPr>
          <p:cNvSpPr>
            <a:spLocks noGrp="1"/>
          </p:cNvSpPr>
          <p:nvPr>
            <p:ph type="sldNum" sz="quarter" idx="12"/>
          </p:nvPr>
        </p:nvSpPr>
        <p:spPr/>
        <p:txBody>
          <a:bodyPr/>
          <a:lstStyle/>
          <a:p>
            <a:pPr>
              <a:defRPr/>
            </a:pPr>
            <a:fld id="{6695875E-1D8E-5C47-A1E8-9C990B064D39}" type="slidenum">
              <a:rPr lang="en-US" altLang="ko-KR" smtClean="0"/>
              <a:pPr>
                <a:defRPr/>
              </a:pPr>
              <a:t>27</a:t>
            </a:fld>
            <a:endParaRPr lang="en-US" altLang="ko-KR"/>
          </a:p>
        </p:txBody>
      </p:sp>
      <p:sp>
        <p:nvSpPr>
          <p:cNvPr id="2" name="标题 1">
            <a:extLst>
              <a:ext uri="{FF2B5EF4-FFF2-40B4-BE49-F238E27FC236}">
                <a16:creationId xmlns:a16="http://schemas.microsoft.com/office/drawing/2014/main" id="{037F4DC2-1AA0-B3F6-FFE1-F8C73F435B20}"/>
              </a:ext>
            </a:extLst>
          </p:cNvPr>
          <p:cNvSpPr>
            <a:spLocks noGrp="1"/>
          </p:cNvSpPr>
          <p:nvPr>
            <p:ph type="title" idx="4294967295"/>
          </p:nvPr>
        </p:nvSpPr>
        <p:spPr>
          <a:xfrm>
            <a:off x="0" y="533400"/>
            <a:ext cx="8020050" cy="889000"/>
          </a:xfrm>
        </p:spPr>
        <p:txBody>
          <a:bodyPr/>
          <a:lstStyle/>
          <a:p>
            <a:r>
              <a:rPr lang="en-US" altLang="zh-CN" sz="3600" dirty="0"/>
              <a:t>2.4.1 </a:t>
            </a:r>
            <a:r>
              <a:rPr lang="zh-CN" altLang="en-US" sz="3600" dirty="0"/>
              <a:t>混淆矩阵与</a:t>
            </a:r>
            <a:r>
              <a:rPr lang="en-US" altLang="zh-CN" sz="3600" dirty="0"/>
              <a:t>TP/FN/FP/TN</a:t>
            </a:r>
            <a:endParaRPr kumimoji="1" lang="zh-CN" altLang="en-US" dirty="0"/>
          </a:p>
        </p:txBody>
      </p:sp>
      <p:sp>
        <p:nvSpPr>
          <p:cNvPr id="3" name="内容占位符 2">
            <a:extLst>
              <a:ext uri="{FF2B5EF4-FFF2-40B4-BE49-F238E27FC236}">
                <a16:creationId xmlns:a16="http://schemas.microsoft.com/office/drawing/2014/main" id="{4598515E-7B09-92AD-96DC-89BF9EC1DDF6}"/>
              </a:ext>
            </a:extLst>
          </p:cNvPr>
          <p:cNvSpPr>
            <a:spLocks noGrp="1"/>
          </p:cNvSpPr>
          <p:nvPr>
            <p:ph idx="4294967295"/>
          </p:nvPr>
        </p:nvSpPr>
        <p:spPr>
          <a:xfrm>
            <a:off x="842963" y="1476375"/>
            <a:ext cx="8301037" cy="2960688"/>
          </a:xfrm>
        </p:spPr>
        <p:txBody>
          <a:bodyPr/>
          <a:lstStyle/>
          <a:p>
            <a:r>
              <a:rPr kumimoji="1" lang="zh-CN" altLang="en-US" dirty="0"/>
              <a:t>混淆矩阵也称误差矩阵，是表示精度评价的一种标准格式，用</a:t>
            </a:r>
            <a:r>
              <a:rPr kumimoji="1" lang="en" altLang="zh-CN" dirty="0"/>
              <a:t>n</a:t>
            </a:r>
            <a:r>
              <a:rPr kumimoji="1" lang="zh-CN" altLang="en-US" dirty="0"/>
              <a:t>行</a:t>
            </a:r>
            <a:r>
              <a:rPr kumimoji="1" lang="en" altLang="zh-CN" dirty="0"/>
              <a:t>n</a:t>
            </a:r>
            <a:r>
              <a:rPr kumimoji="1" lang="zh-CN" altLang="en-US" dirty="0"/>
              <a:t>列的矩阵形式来表示</a:t>
            </a:r>
            <a:endParaRPr kumimoji="1" lang="en-US" altLang="zh-CN" dirty="0"/>
          </a:p>
          <a:p>
            <a:r>
              <a:rPr kumimoji="1" lang="zh-CN" altLang="en-US" dirty="0"/>
              <a:t>混淆矩阵的纵坐标为预测结果，横坐标为标准答案（真实值）</a:t>
            </a:r>
            <a:endParaRPr kumimoji="1" lang="en-US" altLang="zh-CN" dirty="0"/>
          </a:p>
          <a:p>
            <a:r>
              <a:rPr lang="zh-CN" altLang="en-US" b="0" i="0" u="none" strike="noStrike" dirty="0">
                <a:solidFill>
                  <a:srgbClr val="121212"/>
                </a:solidFill>
                <a:effectLst/>
                <a:latin typeface="-apple-system"/>
              </a:rPr>
              <a:t>以三类问题为例</a:t>
            </a:r>
            <a:endParaRPr kumimoji="1" lang="zh-CN" altLang="en-US" dirty="0"/>
          </a:p>
        </p:txBody>
      </p:sp>
      <p:graphicFrame>
        <p:nvGraphicFramePr>
          <p:cNvPr id="5" name="表格 5">
            <a:extLst>
              <a:ext uri="{FF2B5EF4-FFF2-40B4-BE49-F238E27FC236}">
                <a16:creationId xmlns:a16="http://schemas.microsoft.com/office/drawing/2014/main" id="{BB3ACF33-5D3D-041B-C060-FEAC1549FAE4}"/>
              </a:ext>
            </a:extLst>
          </p:cNvPr>
          <p:cNvGraphicFramePr>
            <a:graphicFrameLocks noGrp="1"/>
          </p:cNvGraphicFramePr>
          <p:nvPr>
            <p:extLst>
              <p:ext uri="{D42A27DB-BD31-4B8C-83A1-F6EECF244321}">
                <p14:modId xmlns:p14="http://schemas.microsoft.com/office/powerpoint/2010/main" val="2088920969"/>
              </p:ext>
            </p:extLst>
          </p:nvPr>
        </p:nvGraphicFramePr>
        <p:xfrm>
          <a:off x="3419873" y="3717032"/>
          <a:ext cx="5162155" cy="2644080"/>
        </p:xfrm>
        <a:graphic>
          <a:graphicData uri="http://schemas.openxmlformats.org/drawingml/2006/table">
            <a:tbl>
              <a:tblPr firstRow="1" bandRow="1">
                <a:tableStyleId>{5C22544A-7EE6-4342-B048-85BDC9FD1C3A}</a:tableStyleId>
              </a:tblPr>
              <a:tblGrid>
                <a:gridCol w="1032431">
                  <a:extLst>
                    <a:ext uri="{9D8B030D-6E8A-4147-A177-3AD203B41FA5}">
                      <a16:colId xmlns:a16="http://schemas.microsoft.com/office/drawing/2014/main" val="2256376953"/>
                    </a:ext>
                  </a:extLst>
                </a:gridCol>
                <a:gridCol w="1032431">
                  <a:extLst>
                    <a:ext uri="{9D8B030D-6E8A-4147-A177-3AD203B41FA5}">
                      <a16:colId xmlns:a16="http://schemas.microsoft.com/office/drawing/2014/main" val="3701162333"/>
                    </a:ext>
                  </a:extLst>
                </a:gridCol>
                <a:gridCol w="1032431">
                  <a:extLst>
                    <a:ext uri="{9D8B030D-6E8A-4147-A177-3AD203B41FA5}">
                      <a16:colId xmlns:a16="http://schemas.microsoft.com/office/drawing/2014/main" val="2406737646"/>
                    </a:ext>
                  </a:extLst>
                </a:gridCol>
                <a:gridCol w="1032431">
                  <a:extLst>
                    <a:ext uri="{9D8B030D-6E8A-4147-A177-3AD203B41FA5}">
                      <a16:colId xmlns:a16="http://schemas.microsoft.com/office/drawing/2014/main" val="2242429210"/>
                    </a:ext>
                  </a:extLst>
                </a:gridCol>
                <a:gridCol w="1032431">
                  <a:extLst>
                    <a:ext uri="{9D8B030D-6E8A-4147-A177-3AD203B41FA5}">
                      <a16:colId xmlns:a16="http://schemas.microsoft.com/office/drawing/2014/main" val="788494736"/>
                    </a:ext>
                  </a:extLst>
                </a:gridCol>
              </a:tblGrid>
              <a:tr h="528816">
                <a:tc rowSpan="2" gridSpan="2">
                  <a:txBody>
                    <a:bodyPr/>
                    <a:lstStyle/>
                    <a:p>
                      <a:endParaRPr lang="zh-CN" altLang="en-US" dirty="0"/>
                    </a:p>
                  </a:txBody>
                  <a:tcPr/>
                </a:tc>
                <a:tc rowSpan="2" hMerge="1">
                  <a:txBody>
                    <a:bodyPr/>
                    <a:lstStyle/>
                    <a:p>
                      <a:endParaRPr lang="zh-CN" altLang="en-US" dirty="0"/>
                    </a:p>
                  </a:txBody>
                  <a:tcPr/>
                </a:tc>
                <a:tc gridSpan="3">
                  <a:txBody>
                    <a:bodyPr/>
                    <a:lstStyle/>
                    <a:p>
                      <a:pPr algn="ctr"/>
                      <a:r>
                        <a:rPr lang="zh-CN" altLang="en-US" dirty="0"/>
                        <a:t>真实值</a:t>
                      </a: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38414560"/>
                  </a:ext>
                </a:extLst>
              </a:tr>
              <a:tr h="528816">
                <a:tc gridSpan="2" vMerge="1">
                  <a:txBody>
                    <a:bodyPr/>
                    <a:lstStyle/>
                    <a:p>
                      <a:endParaRPr lang="zh-CN" altLang="en-US"/>
                    </a:p>
                  </a:txBody>
                  <a:tcPr/>
                </a:tc>
                <a:tc hMerge="1" vMerge="1">
                  <a:txBody>
                    <a:bodyPr/>
                    <a:lstStyle/>
                    <a:p>
                      <a:endParaRPr lang="zh-CN" altLang="en-US" dirty="0"/>
                    </a:p>
                  </a:txBody>
                  <a:tcPr/>
                </a:tc>
                <a:tc>
                  <a:txBody>
                    <a:bodyPr/>
                    <a:lstStyle/>
                    <a:p>
                      <a:r>
                        <a:rPr lang="zh-CN" altLang="en-US" dirty="0"/>
                        <a:t>类别</a:t>
                      </a:r>
                      <a:r>
                        <a:rPr lang="en-US" altLang="zh-CN" dirty="0"/>
                        <a:t>1</a:t>
                      </a:r>
                      <a:endParaRPr lang="zh-CN" altLang="en-US" dirty="0"/>
                    </a:p>
                  </a:txBody>
                  <a:tcPr/>
                </a:tc>
                <a:tc>
                  <a:txBody>
                    <a:bodyPr/>
                    <a:lstStyle/>
                    <a:p>
                      <a:r>
                        <a:rPr lang="zh-CN" altLang="en-US" dirty="0"/>
                        <a:t>类别</a:t>
                      </a:r>
                      <a:r>
                        <a:rPr lang="en-US" altLang="zh-CN" dirty="0"/>
                        <a:t>2</a:t>
                      </a:r>
                      <a:endParaRPr lang="zh-CN" altLang="en-US" dirty="0"/>
                    </a:p>
                  </a:txBody>
                  <a:tcPr/>
                </a:tc>
                <a:tc>
                  <a:txBody>
                    <a:bodyPr/>
                    <a:lstStyle/>
                    <a:p>
                      <a:r>
                        <a:rPr lang="zh-CN" altLang="en-US" dirty="0"/>
                        <a:t>类别</a:t>
                      </a:r>
                      <a:r>
                        <a:rPr lang="en-US" altLang="zh-CN" dirty="0"/>
                        <a:t>3</a:t>
                      </a:r>
                      <a:endParaRPr lang="zh-CN" altLang="en-US" dirty="0"/>
                    </a:p>
                  </a:txBody>
                  <a:tcPr/>
                </a:tc>
                <a:extLst>
                  <a:ext uri="{0D108BD9-81ED-4DB2-BD59-A6C34878D82A}">
                    <a16:rowId xmlns:a16="http://schemas.microsoft.com/office/drawing/2014/main" val="2084724128"/>
                  </a:ext>
                </a:extLst>
              </a:tr>
              <a:tr h="528816">
                <a:tc rowSpan="3">
                  <a:txBody>
                    <a:bodyPr/>
                    <a:lstStyle/>
                    <a:p>
                      <a:pPr algn="ctr"/>
                      <a:r>
                        <a:rPr lang="zh-CN" altLang="en-US" dirty="0"/>
                        <a:t>预测值</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1</a:t>
                      </a:r>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extLst>
                  <a:ext uri="{0D108BD9-81ED-4DB2-BD59-A6C34878D82A}">
                    <a16:rowId xmlns:a16="http://schemas.microsoft.com/office/drawing/2014/main" val="2756913455"/>
                  </a:ext>
                </a:extLst>
              </a:tr>
              <a:tr h="528816">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2</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tc>
                  <a:txBody>
                    <a:bodyPr/>
                    <a:lstStyle/>
                    <a:p>
                      <a:r>
                        <a:rPr lang="en-US" altLang="zh-CN" dirty="0"/>
                        <a:t>f</a:t>
                      </a:r>
                      <a:endParaRPr lang="zh-CN" altLang="en-US" dirty="0"/>
                    </a:p>
                  </a:txBody>
                  <a:tcPr/>
                </a:tc>
                <a:extLst>
                  <a:ext uri="{0D108BD9-81ED-4DB2-BD59-A6C34878D82A}">
                    <a16:rowId xmlns:a16="http://schemas.microsoft.com/office/drawing/2014/main" val="3725982841"/>
                  </a:ext>
                </a:extLst>
              </a:tr>
              <a:tr h="528816">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3</a:t>
                      </a:r>
                      <a:endParaRPr lang="zh-CN" altLang="en-US" dirty="0"/>
                    </a:p>
                  </a:txBody>
                  <a:tcPr/>
                </a:tc>
                <a:tc>
                  <a:txBody>
                    <a:bodyPr/>
                    <a:lstStyle/>
                    <a:p>
                      <a:r>
                        <a:rPr lang="en-US" altLang="zh-CN" dirty="0"/>
                        <a:t>g</a:t>
                      </a:r>
                      <a:endParaRPr lang="zh-CN" altLang="en-US" dirty="0"/>
                    </a:p>
                  </a:txBody>
                  <a:tcPr/>
                </a:tc>
                <a:tc>
                  <a:txBody>
                    <a:bodyPr/>
                    <a:lstStyle/>
                    <a:p>
                      <a:r>
                        <a:rPr lang="en-US" altLang="zh-CN" dirty="0"/>
                        <a:t>h</a:t>
                      </a:r>
                      <a:endParaRPr lang="zh-CN" altLang="en-US" dirty="0"/>
                    </a:p>
                  </a:txBody>
                  <a:tcPr/>
                </a:tc>
                <a:tc>
                  <a:txBody>
                    <a:bodyPr/>
                    <a:lstStyle/>
                    <a:p>
                      <a:r>
                        <a:rPr lang="en-US" altLang="zh-CN" dirty="0" err="1"/>
                        <a:t>i</a:t>
                      </a:r>
                      <a:endParaRPr lang="zh-CN" altLang="en-US" dirty="0"/>
                    </a:p>
                  </a:txBody>
                  <a:tcPr/>
                </a:tc>
                <a:extLst>
                  <a:ext uri="{0D108BD9-81ED-4DB2-BD59-A6C34878D82A}">
                    <a16:rowId xmlns:a16="http://schemas.microsoft.com/office/drawing/2014/main" val="842184029"/>
                  </a:ext>
                </a:extLst>
              </a:tr>
            </a:tbl>
          </a:graphicData>
        </a:graphic>
      </p:graphicFrame>
      <p:cxnSp>
        <p:nvCxnSpPr>
          <p:cNvPr id="7" name="直线连接符 6">
            <a:extLst>
              <a:ext uri="{FF2B5EF4-FFF2-40B4-BE49-F238E27FC236}">
                <a16:creationId xmlns:a16="http://schemas.microsoft.com/office/drawing/2014/main" id="{1038E9C5-72B6-E982-59F4-05445FD0B6BC}"/>
              </a:ext>
            </a:extLst>
          </p:cNvPr>
          <p:cNvCxnSpPr>
            <a:cxnSpLocks/>
          </p:cNvCxnSpPr>
          <p:nvPr/>
        </p:nvCxnSpPr>
        <p:spPr bwMode="auto">
          <a:xfrm>
            <a:off x="3419873" y="3717032"/>
            <a:ext cx="2088231" cy="10081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文本框 9">
            <a:extLst>
              <a:ext uri="{FF2B5EF4-FFF2-40B4-BE49-F238E27FC236}">
                <a16:creationId xmlns:a16="http://schemas.microsoft.com/office/drawing/2014/main" id="{02D988DF-5C1D-ABB2-7697-7AB16A99F169}"/>
              </a:ext>
            </a:extLst>
          </p:cNvPr>
          <p:cNvSpPr txBox="1"/>
          <p:nvPr/>
        </p:nvSpPr>
        <p:spPr>
          <a:xfrm>
            <a:off x="4578325" y="3759423"/>
            <a:ext cx="800219" cy="461665"/>
          </a:xfrm>
          <a:prstGeom prst="rect">
            <a:avLst/>
          </a:prstGeom>
          <a:noFill/>
        </p:spPr>
        <p:txBody>
          <a:bodyPr wrap="none" rtlCol="0">
            <a:spAutoFit/>
          </a:bodyPr>
          <a:lstStyle/>
          <a:p>
            <a:r>
              <a:rPr kumimoji="1" lang="zh-CN" altLang="en-US" dirty="0"/>
              <a:t>真实</a:t>
            </a:r>
          </a:p>
        </p:txBody>
      </p:sp>
      <p:sp>
        <p:nvSpPr>
          <p:cNvPr id="11" name="文本框 10">
            <a:extLst>
              <a:ext uri="{FF2B5EF4-FFF2-40B4-BE49-F238E27FC236}">
                <a16:creationId xmlns:a16="http://schemas.microsoft.com/office/drawing/2014/main" id="{A508063E-6E1D-EFAD-A690-D68CD698348C}"/>
              </a:ext>
            </a:extLst>
          </p:cNvPr>
          <p:cNvSpPr txBox="1"/>
          <p:nvPr/>
        </p:nvSpPr>
        <p:spPr>
          <a:xfrm>
            <a:off x="3471519" y="4147691"/>
            <a:ext cx="821059" cy="461665"/>
          </a:xfrm>
          <a:prstGeom prst="rect">
            <a:avLst/>
          </a:prstGeom>
          <a:noFill/>
        </p:spPr>
        <p:txBody>
          <a:bodyPr wrap="none" rtlCol="0">
            <a:spAutoFit/>
          </a:bodyPr>
          <a:lstStyle/>
          <a:p>
            <a:r>
              <a:rPr kumimoji="1" lang="zh-CN" altLang="en-US" dirty="0"/>
              <a:t>预测</a:t>
            </a:r>
          </a:p>
        </p:txBody>
      </p:sp>
    </p:spTree>
    <p:extLst>
      <p:ext uri="{BB962C8B-B14F-4D97-AF65-F5344CB8AC3E}">
        <p14:creationId xmlns:p14="http://schemas.microsoft.com/office/powerpoint/2010/main" val="531564684"/>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5E10BF-C2B9-1B42-BE5A-91AD5D9E2AC5}"/>
              </a:ext>
            </a:extLst>
          </p:cNvPr>
          <p:cNvSpPr>
            <a:spLocks noGrp="1"/>
          </p:cNvSpPr>
          <p:nvPr>
            <p:ph type="sldNum" sz="quarter" idx="12"/>
          </p:nvPr>
        </p:nvSpPr>
        <p:spPr/>
        <p:txBody>
          <a:bodyPr/>
          <a:lstStyle/>
          <a:p>
            <a:pPr>
              <a:defRPr/>
            </a:pPr>
            <a:fld id="{6695875E-1D8E-5C47-A1E8-9C990B064D39}" type="slidenum">
              <a:rPr lang="en-US" altLang="ko-KR" smtClean="0"/>
              <a:pPr>
                <a:defRPr/>
              </a:pPr>
              <a:t>28</a:t>
            </a:fld>
            <a:endParaRPr lang="en-US" altLang="ko-KR"/>
          </a:p>
        </p:txBody>
      </p:sp>
      <p:sp>
        <p:nvSpPr>
          <p:cNvPr id="2" name="标题 1">
            <a:extLst>
              <a:ext uri="{FF2B5EF4-FFF2-40B4-BE49-F238E27FC236}">
                <a16:creationId xmlns:a16="http://schemas.microsoft.com/office/drawing/2014/main" id="{481D6FC3-F8A8-684C-B0A8-B5826D90D7EF}"/>
              </a:ext>
            </a:extLst>
          </p:cNvPr>
          <p:cNvSpPr>
            <a:spLocks noGrp="1"/>
          </p:cNvSpPr>
          <p:nvPr>
            <p:ph type="title" idx="4294967295"/>
          </p:nvPr>
        </p:nvSpPr>
        <p:spPr>
          <a:xfrm>
            <a:off x="0" y="587375"/>
            <a:ext cx="5664200" cy="889000"/>
          </a:xfrm>
        </p:spPr>
        <p:txBody>
          <a:bodyPr/>
          <a:lstStyle/>
          <a:p>
            <a:r>
              <a:rPr lang="en-US" altLang="zh-CN" sz="2800" dirty="0"/>
              <a:t>2.4.1 </a:t>
            </a:r>
            <a:r>
              <a:rPr lang="zh-CN" altLang="en-US" sz="2800" dirty="0"/>
              <a:t>混淆矩阵与</a:t>
            </a:r>
            <a:r>
              <a:rPr lang="en-US" altLang="zh-CN" sz="2800" dirty="0"/>
              <a:t>TP/FN/FP/TN</a:t>
            </a:r>
            <a:endParaRPr kumimoji="1"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7B6C29-BD75-9F43-8F98-584A90DB515A}"/>
                  </a:ext>
                </a:extLst>
              </p:cNvPr>
              <p:cNvSpPr>
                <a:spLocks noGrp="1"/>
              </p:cNvSpPr>
              <p:nvPr>
                <p:ph idx="4294967295"/>
              </p:nvPr>
            </p:nvSpPr>
            <p:spPr>
              <a:xfrm>
                <a:off x="842963" y="1476375"/>
                <a:ext cx="8301037" cy="5229225"/>
              </a:xfrm>
            </p:spPr>
            <p:txBody>
              <a:bodyPr/>
              <a:lstStyle/>
              <a:p>
                <a:pPr marL="228600" lvl="1">
                  <a:lnSpc>
                    <a:spcPct val="150000"/>
                  </a:lnSpc>
                  <a:spcBef>
                    <a:spcPts val="1000"/>
                  </a:spcBef>
                  <a:buClr>
                    <a:srgbClr val="0432FF"/>
                  </a:buClr>
                </a:pPr>
                <a:r>
                  <a:rPr lang="zh-CN" altLang="en-US" sz="2800" b="1" dirty="0">
                    <a:latin typeface="Microsoft YaHei" panose="020B0503020204020204" pitchFamily="34" charset="-122"/>
                    <a:ea typeface="Microsoft YaHei" panose="020B0503020204020204" pitchFamily="34" charset="-122"/>
                    <a:cs typeface="微软雅黑" panose="020B0503020204020204" pitchFamily="34" charset="-122"/>
                  </a:rPr>
                  <a:t>混淆矩阵</a:t>
                </a:r>
                <a:endParaRPr lang="en-US" altLang="zh-CN" sz="2800" b="1" dirty="0">
                  <a:latin typeface="Microsoft YaHei" panose="020B0503020204020204" pitchFamily="34" charset="-122"/>
                  <a:ea typeface="Microsoft YaHei" panose="020B0503020204020204" pitchFamily="34" charset="-122"/>
                  <a:cs typeface="微软雅黑" panose="020B0503020204020204" pitchFamily="34" charset="-122"/>
                </a:endParaRPr>
              </a:p>
              <a:p>
                <a:pPr marL="0" lvl="1" indent="0">
                  <a:lnSpc>
                    <a:spcPct val="150000"/>
                  </a:lnSpc>
                  <a:spcBef>
                    <a:spcPts val="1000"/>
                  </a:spcBef>
                  <a:buClrTx/>
                  <a:buNone/>
                </a:pP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TP</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True Positive</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sym typeface="+mn-ea"/>
                  </a:rPr>
                  <a:t>预测</a:t>
                </a: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是P</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sym typeface="+mn-ea"/>
                  </a:rPr>
                  <a:t>正例</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sym typeface="+mn-ea"/>
                  </a:rPr>
                  <a:t>实际</a:t>
                </a: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是P</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sym typeface="+mn-ea"/>
                  </a:rPr>
                  <a:t>正例</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p>
              <a:p>
                <a:pPr marL="0" lvl="1" indent="0">
                  <a:lnSpc>
                    <a:spcPct val="150000"/>
                  </a:lnSpc>
                  <a:spcBef>
                    <a:spcPts val="1000"/>
                  </a:spcBef>
                  <a:buClrTx/>
                  <a:buNone/>
                </a:pPr>
                <a:r>
                  <a:rPr lang="zh-CN" altLang="zh-CN" sz="2400" b="1" dirty="0">
                    <a:latin typeface="KaiTi" panose="02010609060101010101" pitchFamily="49" charset="-122"/>
                    <a:ea typeface="KaiTi" panose="02010609060101010101" pitchFamily="49" charset="-122"/>
                    <a:cs typeface="微软雅黑" panose="020B0503020204020204" pitchFamily="34" charset="-122"/>
                  </a:rPr>
                  <a:t>FP</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False Positive</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：预测</a:t>
                </a:r>
                <a:r>
                  <a:rPr lang="zh-CN" altLang="zh-CN" sz="2400" b="1" dirty="0">
                    <a:latin typeface="KaiTi" panose="02010609060101010101" pitchFamily="49" charset="-122"/>
                    <a:ea typeface="KaiTi" panose="02010609060101010101" pitchFamily="49" charset="-122"/>
                    <a:cs typeface="微软雅黑" panose="020B0503020204020204" pitchFamily="34" charset="-122"/>
                  </a:rPr>
                  <a:t>是P</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sym typeface="+mn-ea"/>
                  </a:rPr>
                  <a:t>正例</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实际</a:t>
                </a:r>
                <a:r>
                  <a:rPr lang="zh-CN" altLang="zh-CN" sz="2400" b="1" dirty="0">
                    <a:latin typeface="KaiTi" panose="02010609060101010101" pitchFamily="49" charset="-122"/>
                    <a:ea typeface="KaiTi" panose="02010609060101010101" pitchFamily="49" charset="-122"/>
                    <a:cs typeface="微软雅黑" panose="020B0503020204020204" pitchFamily="34" charset="-122"/>
                  </a:rPr>
                  <a:t>是N</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反例</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p>
              <a:p>
                <a:pPr marL="0" lvl="1" indent="0">
                  <a:lnSpc>
                    <a:spcPct val="150000"/>
                  </a:lnSpc>
                  <a:spcBef>
                    <a:spcPts val="1000"/>
                  </a:spcBef>
                  <a:buClrTx/>
                  <a:buNone/>
                </a:pPr>
                <a:r>
                  <a:rPr lang="zh-CN" altLang="zh-CN" sz="2400" b="1" dirty="0">
                    <a:latin typeface="KaiTi" panose="02010609060101010101" pitchFamily="49" charset="-122"/>
                    <a:ea typeface="KaiTi" panose="02010609060101010101" pitchFamily="49" charset="-122"/>
                    <a:cs typeface="微软雅黑" panose="020B0503020204020204" pitchFamily="34" charset="-122"/>
                  </a:rPr>
                  <a:t>TN</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True Negative</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预测</a:t>
                </a:r>
                <a:r>
                  <a:rPr lang="zh-CN" altLang="zh-CN" sz="2400" b="1" dirty="0">
                    <a:latin typeface="KaiTi" panose="02010609060101010101" pitchFamily="49" charset="-122"/>
                    <a:ea typeface="KaiTi" panose="02010609060101010101" pitchFamily="49" charset="-122"/>
                    <a:cs typeface="微软雅黑" panose="020B0503020204020204" pitchFamily="34" charset="-122"/>
                  </a:rPr>
                  <a:t>是N</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反例</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实际</a:t>
                </a:r>
                <a:r>
                  <a:rPr lang="zh-CN" altLang="zh-CN" sz="2400" b="1" dirty="0">
                    <a:latin typeface="KaiTi" panose="02010609060101010101" pitchFamily="49" charset="-122"/>
                    <a:ea typeface="KaiTi" panose="02010609060101010101" pitchFamily="49" charset="-122"/>
                    <a:cs typeface="微软雅黑" panose="020B0503020204020204" pitchFamily="34" charset="-122"/>
                  </a:rPr>
                  <a:t>是N</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反例</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p>
              <a:p>
                <a:pPr marL="0" lvl="1" indent="0">
                  <a:lnSpc>
                    <a:spcPct val="150000"/>
                  </a:lnSpc>
                  <a:spcBef>
                    <a:spcPts val="1000"/>
                  </a:spcBef>
                  <a:buClrTx/>
                  <a:buNone/>
                </a:pPr>
                <a:r>
                  <a:rPr lang="zh-CN" altLang="zh-CN" sz="2400" b="1" dirty="0">
                    <a:latin typeface="KaiTi" panose="02010609060101010101" pitchFamily="49" charset="-122"/>
                    <a:ea typeface="KaiTi" panose="02010609060101010101" pitchFamily="49" charset="-122"/>
                    <a:cs typeface="微软雅黑" panose="020B0503020204020204" pitchFamily="34" charset="-122"/>
                  </a:rPr>
                  <a:t>FN</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False Negative</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预测</a:t>
                </a:r>
                <a:r>
                  <a:rPr lang="zh-CN" altLang="zh-CN" sz="2400" b="1" dirty="0">
                    <a:latin typeface="KaiTi" panose="02010609060101010101" pitchFamily="49" charset="-122"/>
                    <a:ea typeface="KaiTi" panose="02010609060101010101" pitchFamily="49" charset="-122"/>
                    <a:cs typeface="微软雅黑" panose="020B0503020204020204" pitchFamily="34" charset="-122"/>
                  </a:rPr>
                  <a:t>是N</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反例</a:t>
                </a:r>
                <a:r>
                  <a:rPr lang="en-US"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zh-CN" sz="2400" b="1" dirty="0">
                    <a:latin typeface="KaiTi" panose="02010609060101010101" pitchFamily="49" charset="-122"/>
                    <a:ea typeface="KaiTi" panose="02010609060101010101" pitchFamily="49" charset="-122"/>
                    <a:cs typeface="微软雅黑" panose="020B0503020204020204" pitchFamily="34" charset="-122"/>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rPr>
                  <a:t>实际</a:t>
                </a:r>
                <a:r>
                  <a:rPr lang="zh-CN" altLang="zh-CN" sz="2400" b="1" dirty="0">
                    <a:latin typeface="KaiTi" panose="02010609060101010101" pitchFamily="49" charset="-122"/>
                    <a:ea typeface="KaiTi" panose="02010609060101010101" pitchFamily="49" charset="-122"/>
                    <a:cs typeface="微软雅黑" panose="020B0503020204020204" pitchFamily="34" charset="-122"/>
                  </a:rPr>
                  <a:t>是P</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r>
                  <a:rPr lang="zh-CN" altLang="en-US" sz="2400" b="1" dirty="0">
                    <a:latin typeface="KaiTi" panose="02010609060101010101" pitchFamily="49" charset="-122"/>
                    <a:ea typeface="KaiTi" panose="02010609060101010101" pitchFamily="49" charset="-122"/>
                    <a:cs typeface="微软雅黑" panose="020B0503020204020204" pitchFamily="34" charset="-122"/>
                    <a:sym typeface="+mn-ea"/>
                  </a:rPr>
                  <a:t>正例</a:t>
                </a:r>
                <a:r>
                  <a:rPr lang="en-US" altLang="zh-CN" sz="2400" b="1" dirty="0">
                    <a:latin typeface="KaiTi" panose="02010609060101010101" pitchFamily="49" charset="-122"/>
                    <a:ea typeface="KaiTi" panose="02010609060101010101" pitchFamily="49" charset="-122"/>
                    <a:cs typeface="微软雅黑" panose="020B0503020204020204" pitchFamily="34" charset="-122"/>
                    <a:sym typeface="+mn-ea"/>
                  </a:rPr>
                  <a:t>)</a:t>
                </a:r>
                <a:endParaRPr lang="en-US" altLang="zh-CN" sz="2400" b="1" dirty="0">
                  <a:latin typeface="KaiTi" panose="02010609060101010101" pitchFamily="49" charset="-122"/>
                  <a:ea typeface="KaiTi" panose="02010609060101010101" pitchFamily="49" charset="-122"/>
                  <a:cs typeface="微软雅黑" panose="020B0503020204020204" pitchFamily="34" charset="-122"/>
                </a:endParaRPr>
              </a:p>
              <a:p>
                <a:pPr marL="0" lvl="1" indent="0">
                  <a:lnSpc>
                    <a:spcPct val="150000"/>
                  </a:lnSpc>
                  <a:spcBef>
                    <a:spcPts val="1000"/>
                  </a:spcBef>
                  <a:buClrTx/>
                  <a:buNone/>
                </a:pPr>
                <a:r>
                  <a:rPr lang="zh-CN" altLang="zh-CN" sz="2400" b="1" dirty="0">
                    <a:latin typeface="KaiTi" panose="02010609060101010101" pitchFamily="49" charset="-122"/>
                    <a:ea typeface="KaiTi" panose="02010609060101010101" pitchFamily="49" charset="-122"/>
                    <a:cs typeface="微软雅黑" panose="020B0503020204020204" pitchFamily="34" charset="-122"/>
                    <a:sym typeface="+mn-ea"/>
                  </a:rPr>
                  <a:t>样本全集 =</a:t>
                </a:r>
                <a14:m>
                  <m:oMath xmlns:m="http://schemas.openxmlformats.org/officeDocument/2006/math">
                    <m:r>
                      <m:rPr>
                        <m:sty m:val="p"/>
                      </m:rP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TP</m:t>
                    </m:r>
                    <m: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 ∪ </m:t>
                    </m:r>
                    <m:r>
                      <m:rPr>
                        <m:sty m:val="p"/>
                      </m:rP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FP</m:t>
                    </m:r>
                    <m: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 ∪ </m:t>
                    </m:r>
                    <m:r>
                      <m:rPr>
                        <m:sty m:val="p"/>
                      </m:rP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FN</m:t>
                    </m:r>
                    <m: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 ∪</m:t>
                    </m:r>
                    <m:r>
                      <m:rPr>
                        <m:sty m:val="p"/>
                      </m:rPr>
                      <a:rPr lang="zh-CN" altLang="zh-CN" sz="2400" b="1" dirty="0">
                        <a:latin typeface="Cambria Math" panose="02040503050406030204" pitchFamily="18" charset="0"/>
                        <a:ea typeface="微软雅黑" panose="020B0503020204020204" pitchFamily="34" charset="-122"/>
                        <a:cs typeface="微软雅黑" panose="020B0503020204020204" pitchFamily="34" charset="-122"/>
                      </a:rPr>
                      <m:t>TN</m:t>
                    </m:r>
                  </m:oMath>
                </a14:m>
                <a:r>
                  <a:rPr lang="zh-CN" altLang="zh-CN" sz="2400" b="1" dirty="0">
                    <a:latin typeface="KaiTi" panose="02010609060101010101" pitchFamily="49" charset="-122"/>
                    <a:ea typeface="KaiTi" panose="02010609060101010101" pitchFamily="49" charset="-122"/>
                    <a:cs typeface="微软雅黑" panose="020B0503020204020204" pitchFamily="34" charset="-122"/>
                  </a:rPr>
                  <a:t>，相互无交集</a:t>
                </a:r>
                <a:endParaRPr lang="en-US" altLang="zh-CN" sz="2400" b="1" dirty="0">
                  <a:latin typeface="KaiTi" panose="02010609060101010101" pitchFamily="49" charset="-122"/>
                  <a:ea typeface="KaiTi" panose="02010609060101010101" pitchFamily="49" charset="-122"/>
                  <a:cs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4C7B6C29-BD75-9F43-8F98-584A90DB515A}"/>
                  </a:ext>
                </a:extLst>
              </p:cNvPr>
              <p:cNvSpPr>
                <a:spLocks noGrp="1" noRot="1" noChangeAspect="1" noMove="1" noResize="1" noEditPoints="1" noAdjustHandles="1" noChangeArrowheads="1" noChangeShapeType="1" noTextEdit="1"/>
              </p:cNvSpPr>
              <p:nvPr>
                <p:ph idx="1"/>
              </p:nvPr>
            </p:nvSpPr>
            <p:spPr>
              <a:xfrm>
                <a:off x="561975" y="1476374"/>
                <a:ext cx="8301038" cy="5229225"/>
              </a:xfrm>
              <a:blipFill>
                <a:blip r:embed="rId3"/>
                <a:stretch>
                  <a:fillRect l="-1376"/>
                </a:stretch>
              </a:blipFill>
            </p:spPr>
            <p:txBody>
              <a:bodyPr/>
              <a:lstStyle/>
              <a:p>
                <a:r>
                  <a:rPr lang="zh-CN" altLang="en-US">
                    <a:noFill/>
                  </a:rPr>
                  <a:t> </a:t>
                </a:r>
              </a:p>
            </p:txBody>
          </p:sp>
        </mc:Fallback>
      </mc:AlternateContent>
      <p:graphicFrame>
        <p:nvGraphicFramePr>
          <p:cNvPr id="6" name="表格 6">
            <a:extLst>
              <a:ext uri="{FF2B5EF4-FFF2-40B4-BE49-F238E27FC236}">
                <a16:creationId xmlns:a16="http://schemas.microsoft.com/office/drawing/2014/main" id="{F5E023A6-3C19-C34C-827A-9D38FB0E4305}"/>
              </a:ext>
            </a:extLst>
          </p:cNvPr>
          <p:cNvGraphicFramePr>
            <a:graphicFrameLocks noGrp="1"/>
          </p:cNvGraphicFramePr>
          <p:nvPr>
            <p:extLst>
              <p:ext uri="{D42A27DB-BD31-4B8C-83A1-F6EECF244321}">
                <p14:modId xmlns:p14="http://schemas.microsoft.com/office/powerpoint/2010/main" val="3051509377"/>
              </p:ext>
            </p:extLst>
          </p:nvPr>
        </p:nvGraphicFramePr>
        <p:xfrm>
          <a:off x="5977988" y="196230"/>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Tree>
    <p:extLst>
      <p:ext uri="{BB962C8B-B14F-4D97-AF65-F5344CB8AC3E}">
        <p14:creationId xmlns:p14="http://schemas.microsoft.com/office/powerpoint/2010/main" val="429981406"/>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10CAF59-6C57-484A-A1EE-F020C9B27078}"/>
              </a:ext>
            </a:extLst>
          </p:cNvPr>
          <p:cNvSpPr>
            <a:spLocks noGrp="1"/>
          </p:cNvSpPr>
          <p:nvPr>
            <p:ph type="sldNum" sz="quarter" idx="12"/>
          </p:nvPr>
        </p:nvSpPr>
        <p:spPr/>
        <p:txBody>
          <a:bodyPr/>
          <a:lstStyle/>
          <a:p>
            <a:pPr>
              <a:defRPr/>
            </a:pPr>
            <a:fld id="{6695875E-1D8E-5C47-A1E8-9C990B064D39}" type="slidenum">
              <a:rPr lang="en-US" altLang="ko-KR" smtClean="0"/>
              <a:pPr>
                <a:defRPr/>
              </a:pPr>
              <a:t>29</a:t>
            </a:fld>
            <a:endParaRPr lang="en-US" altLang="ko-KR"/>
          </a:p>
        </p:txBody>
      </p:sp>
      <p:sp>
        <p:nvSpPr>
          <p:cNvPr id="2" name="标题 1">
            <a:extLst>
              <a:ext uri="{FF2B5EF4-FFF2-40B4-BE49-F238E27FC236}">
                <a16:creationId xmlns:a16="http://schemas.microsoft.com/office/drawing/2014/main" id="{74C5421C-D167-4346-BABB-D56AA9E410AD}"/>
              </a:ext>
            </a:extLst>
          </p:cNvPr>
          <p:cNvSpPr>
            <a:spLocks noGrp="1"/>
          </p:cNvSpPr>
          <p:nvPr>
            <p:ph type="title" idx="4294967295"/>
          </p:nvPr>
        </p:nvSpPr>
        <p:spPr>
          <a:xfrm>
            <a:off x="0" y="533400"/>
            <a:ext cx="8020050" cy="889000"/>
          </a:xfrm>
        </p:spPr>
        <p:txBody>
          <a:bodyPr/>
          <a:lstStyle/>
          <a:p>
            <a:r>
              <a:rPr lang="en-US" altLang="zh-CN" dirty="0"/>
              <a:t>2.4.1 </a:t>
            </a:r>
            <a:r>
              <a:rPr lang="zh-CN" altLang="en-US" dirty="0"/>
              <a:t>准确率</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E03440-BC52-CA4E-B311-2CD14A820A2A}"/>
                  </a:ext>
                </a:extLst>
              </p:cNvPr>
              <p:cNvSpPr>
                <a:spLocks noGrp="1"/>
              </p:cNvSpPr>
              <p:nvPr>
                <p:ph idx="4294967295"/>
              </p:nvPr>
            </p:nvSpPr>
            <p:spPr>
              <a:xfrm>
                <a:off x="842963" y="1476375"/>
                <a:ext cx="8301037" cy="4572000"/>
              </a:xfrm>
            </p:spPr>
            <p:txBody>
              <a:bodyPr/>
              <a:lstStyle/>
              <a:p>
                <a:r>
                  <a:rPr lang="zh-CN" altLang="en-US" sz="2400" dirty="0">
                    <a:latin typeface="Microsoft YaHei" panose="020B0503020204020204" pitchFamily="34" charset="-122"/>
                    <a:ea typeface="Microsoft YaHei" panose="020B0503020204020204" pitchFamily="34" charset="-122"/>
                  </a:rPr>
                  <a:t>准确率：预测正确的数量占总数的比例。</a:t>
                </a: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i="1"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ea typeface="KaiTi" panose="02010609060101010101" pitchFamily="49" charset="-122"/>
                        </a:rPr>
                        <m:t>𝐴𝑐𝑐𝑢𝑟𝑎𝑐𝑦</m:t>
                      </m:r>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i="1" dirty="0">
                              <a:latin typeface="Cambria Math" panose="02040503050406030204" pitchFamily="18" charset="0"/>
                              <a:ea typeface="KaiTi" panose="02010609060101010101" pitchFamily="49" charset="-122"/>
                            </a:rPr>
                            <m:t>𝑇𝑃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𝑇𝑁</m:t>
                          </m:r>
                        </m:num>
                        <m:den>
                          <m:r>
                            <a:rPr lang="en-US" altLang="zh-CN" sz="2400" i="1" dirty="0">
                              <a:latin typeface="Cambria Math" panose="02040503050406030204" pitchFamily="18" charset="0"/>
                              <a:ea typeface="KaiTi" panose="02010609060101010101" pitchFamily="49" charset="-122"/>
                            </a:rPr>
                            <m:t>𝑇𝑃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𝑇𝑁</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𝐹𝑁</m:t>
                          </m:r>
                        </m:den>
                      </m:f>
                    </m:oMath>
                  </m:oMathPara>
                </a14:m>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p:txBody>
          </p:sp>
        </mc:Choice>
        <mc:Fallback xmlns="">
          <p:sp>
            <p:nvSpPr>
              <p:cNvPr id="3" name="内容占位符 2">
                <a:extLst>
                  <a:ext uri="{FF2B5EF4-FFF2-40B4-BE49-F238E27FC236}">
                    <a16:creationId xmlns:a16="http://schemas.microsoft.com/office/drawing/2014/main" id="{4AE03440-BC52-CA4E-B311-2CD14A820A2A}"/>
                  </a:ext>
                </a:extLst>
              </p:cNvPr>
              <p:cNvSpPr>
                <a:spLocks noGrp="1" noRot="1" noChangeAspect="1" noMove="1" noResize="1" noEditPoints="1" noAdjustHandles="1" noChangeArrowheads="1" noChangeShapeType="1" noTextEdit="1"/>
              </p:cNvSpPr>
              <p:nvPr>
                <p:ph idx="1"/>
              </p:nvPr>
            </p:nvSpPr>
            <p:spPr>
              <a:blipFill>
                <a:blip r:embed="rId3"/>
                <a:stretch>
                  <a:fillRect l="-1070" t="-1108"/>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5B60D5B7-A561-823E-829F-1A5CBCC21DBB}"/>
              </a:ext>
            </a:extLst>
          </p:cNvPr>
          <p:cNvGraphicFramePr>
            <a:graphicFrameLocks noGrp="1"/>
          </p:cNvGraphicFramePr>
          <p:nvPr>
            <p:extLst>
              <p:ext uri="{D42A27DB-BD31-4B8C-83A1-F6EECF244321}">
                <p14:modId xmlns:p14="http://schemas.microsoft.com/office/powerpoint/2010/main" val="2281196575"/>
              </p:ext>
            </p:extLst>
          </p:nvPr>
        </p:nvGraphicFramePr>
        <p:xfrm>
          <a:off x="3301082" y="3573016"/>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Tree>
    <p:extLst>
      <p:ext uri="{BB962C8B-B14F-4D97-AF65-F5344CB8AC3E}">
        <p14:creationId xmlns:p14="http://schemas.microsoft.com/office/powerpoint/2010/main" val="722726931"/>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C375E0A-CCF7-AA42-AEE0-3A88BE7FA3E5}"/>
              </a:ext>
            </a:extLst>
          </p:cNvPr>
          <p:cNvSpPr>
            <a:spLocks noGrp="1"/>
          </p:cNvSpPr>
          <p:nvPr>
            <p:ph type="sldNum" sz="quarter" idx="12"/>
          </p:nvPr>
        </p:nvSpPr>
        <p:spPr/>
        <p:txBody>
          <a:bodyPr/>
          <a:lstStyle/>
          <a:p>
            <a:pPr>
              <a:defRPr/>
            </a:pPr>
            <a:fld id="{6695875E-1D8E-5C47-A1E8-9C990B064D39}" type="slidenum">
              <a:rPr lang="en-US" altLang="ko-KR" smtClean="0"/>
              <a:pPr>
                <a:defRPr/>
              </a:pPr>
              <a:t>3</a:t>
            </a:fld>
            <a:endParaRPr lang="en-US" altLang="ko-KR"/>
          </a:p>
        </p:txBody>
      </p:sp>
      <p:sp>
        <p:nvSpPr>
          <p:cNvPr id="2" name="标题 1">
            <a:extLst>
              <a:ext uri="{FF2B5EF4-FFF2-40B4-BE49-F238E27FC236}">
                <a16:creationId xmlns:a16="http://schemas.microsoft.com/office/drawing/2014/main" id="{AAC70226-22F8-914C-A872-682C7C11B82D}"/>
              </a:ext>
            </a:extLst>
          </p:cNvPr>
          <p:cNvSpPr>
            <a:spLocks noGrp="1"/>
          </p:cNvSpPr>
          <p:nvPr>
            <p:ph type="title" idx="4294967295"/>
          </p:nvPr>
        </p:nvSpPr>
        <p:spPr>
          <a:xfrm>
            <a:off x="0" y="533400"/>
            <a:ext cx="8020050" cy="889000"/>
          </a:xfrm>
        </p:spPr>
        <p:txBody>
          <a:bodyPr/>
          <a:lstStyle/>
          <a:p>
            <a:r>
              <a:rPr lang="en-US" altLang="zh-CN" dirty="0"/>
              <a:t>2.1.</a:t>
            </a:r>
            <a:r>
              <a:rPr lang="zh-CN" altLang="en-US" dirty="0"/>
              <a:t> 词的定义</a:t>
            </a:r>
            <a:endParaRPr kumimoji="1" lang="zh-CN" altLang="en-US" dirty="0"/>
          </a:p>
        </p:txBody>
      </p:sp>
      <p:sp>
        <p:nvSpPr>
          <p:cNvPr id="3" name="内容占位符 2">
            <a:extLst>
              <a:ext uri="{FF2B5EF4-FFF2-40B4-BE49-F238E27FC236}">
                <a16:creationId xmlns:a16="http://schemas.microsoft.com/office/drawing/2014/main" id="{80AC2ADE-FB9E-BE4D-8D1E-E530070D18CA}"/>
              </a:ext>
            </a:extLst>
          </p:cNvPr>
          <p:cNvSpPr>
            <a:spLocks noGrp="1"/>
          </p:cNvSpPr>
          <p:nvPr>
            <p:ph idx="4294967295"/>
          </p:nvPr>
        </p:nvSpPr>
        <p:spPr>
          <a:xfrm>
            <a:off x="561975" y="1422400"/>
            <a:ext cx="8582025" cy="5048250"/>
          </a:xfrm>
        </p:spPr>
        <p:txBody>
          <a:bodyPr/>
          <a:lstStyle/>
          <a:p>
            <a:pPr marL="0" indent="0">
              <a:lnSpc>
                <a:spcPct val="150000"/>
              </a:lnSpc>
              <a:buNone/>
            </a:pPr>
            <a:r>
              <a:rPr lang="en-US" altLang="zh-CN"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2.1.1</a:t>
            </a: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 词的定义</a:t>
            </a:r>
            <a:endParaRPr lang="en-US" altLang="zh-CN" sz="24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语言学上，词语的定义是具备独立意义的最小单位</a:t>
            </a:r>
            <a:endParaRPr lang="en-US" altLang="zh-CN" sz="2400" dirty="0">
              <a:latin typeface="Microsoft YaHei" panose="020B0503020204020204" pitchFamily="34" charset="-122"/>
              <a:ea typeface="Microsoft YaHei" panose="020B0503020204020204" pitchFamily="34" charset="-122"/>
              <a:cs typeface="微软雅黑" panose="020B0503020204020204" pitchFamily="34" charset="-122"/>
            </a:endParaRPr>
          </a:p>
          <a:p>
            <a:pPr marL="381600" lvl="1" indent="285750">
              <a:lnSpc>
                <a:spcPct val="150000"/>
              </a:lnSpc>
              <a:buClr>
                <a:srgbClr val="0432FF"/>
              </a:buClr>
            </a:pPr>
            <a:r>
              <a:rPr lang="zh-CN" altLang="zh-CN" sz="2200" dirty="0">
                <a:latin typeface="Microsoft YaHei" panose="020B0503020204020204" pitchFamily="34" charset="-122"/>
                <a:ea typeface="Microsoft YaHei" panose="020B0503020204020204" pitchFamily="34" charset="-122"/>
                <a:cs typeface="微软雅黑" panose="020B0503020204020204" pitchFamily="34" charset="-122"/>
              </a:rPr>
              <a:t>定义比较模糊，难以作为计算依据</a:t>
            </a:r>
          </a:p>
          <a:p>
            <a:pPr marL="381600" lvl="1" indent="285750">
              <a:lnSpc>
                <a:spcPct val="150000"/>
              </a:lnSpc>
            </a:pPr>
            <a:r>
              <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rPr>
              <a:t>标准难以统一，例：</a:t>
            </a:r>
            <a:r>
              <a:rPr lang="en-US"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吃饭</a:t>
            </a:r>
            <a:r>
              <a:rPr lang="en-US"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北京机场</a:t>
            </a:r>
            <a:r>
              <a:rPr lang="en-US"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endPar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endParaRPr>
          </a:p>
          <a:p>
            <a:pPr marL="228600" lvl="1">
              <a:lnSpc>
                <a:spcPct val="150000"/>
              </a:lnSpc>
              <a:spcBef>
                <a:spcPts val="1000"/>
              </a:spcBef>
              <a:buClr>
                <a:srgbClr val="0432FF"/>
              </a:buClr>
            </a:pP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基于词典的中文分词</a:t>
            </a:r>
          </a:p>
          <a:p>
            <a:pPr marL="382950" lvl="1" indent="285750">
              <a:lnSpc>
                <a:spcPct val="150000"/>
              </a:lnSpc>
              <a:spcBef>
                <a:spcPts val="500"/>
              </a:spcBef>
              <a:buClr>
                <a:srgbClr val="0432FF"/>
              </a:buClr>
            </a:pPr>
            <a:r>
              <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定义较容易，词典中的字符串是词，</a:t>
            </a:r>
            <a:r>
              <a:rPr lang="zh-CN"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词典外的字符串不是词</a:t>
            </a:r>
            <a:endParaRPr lang="en-US"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marL="382950" lvl="1" indent="285750">
              <a:lnSpc>
                <a:spcPct val="150000"/>
              </a:lnSpc>
              <a:spcBef>
                <a:spcPts val="500"/>
              </a:spcBef>
              <a:buClr>
                <a:srgbClr val="0432FF"/>
              </a:buClr>
            </a:pPr>
            <a:r>
              <a:rPr lang="zh-CN" altLang="zh-CN"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词典可以包含的词数量有限</a:t>
            </a:r>
            <a:r>
              <a:rPr lang="zh-CN" altLang="en-US" sz="2200" dirty="0">
                <a:latin typeface="Microsoft YaHei" panose="020B0503020204020204" pitchFamily="34" charset="-122"/>
                <a:ea typeface="Microsoft YaHei" panose="020B0503020204020204" pitchFamily="34" charset="-122"/>
                <a:cs typeface="微软雅黑" panose="020B0503020204020204" pitchFamily="34" charset="-122"/>
                <a:sym typeface="+mn-ea"/>
              </a:rPr>
              <a:t>、时刻发展变化</a:t>
            </a:r>
            <a:endParaRPr lang="zh-CN" altLang="zh-CN" sz="2200" dirty="0">
              <a:latin typeface="Microsoft YaHei" panose="020B0503020204020204" pitchFamily="34" charset="-122"/>
              <a:ea typeface="Microsoft YaHei" panose="020B0503020204020204" pitchFamily="34" charset="-122"/>
              <a:cs typeface="微软雅黑"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7305692"/>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10CAF59-6C57-484A-A1EE-F020C9B27078}"/>
              </a:ext>
            </a:extLst>
          </p:cNvPr>
          <p:cNvSpPr>
            <a:spLocks noGrp="1"/>
          </p:cNvSpPr>
          <p:nvPr>
            <p:ph type="sldNum" sz="quarter" idx="12"/>
          </p:nvPr>
        </p:nvSpPr>
        <p:spPr/>
        <p:txBody>
          <a:bodyPr/>
          <a:lstStyle/>
          <a:p>
            <a:pPr>
              <a:defRPr/>
            </a:pPr>
            <a:fld id="{6695875E-1D8E-5C47-A1E8-9C990B064D39}" type="slidenum">
              <a:rPr lang="en-US" altLang="ko-KR" smtClean="0"/>
              <a:pPr>
                <a:defRPr/>
              </a:pPr>
              <a:t>30</a:t>
            </a:fld>
            <a:endParaRPr lang="en-US" altLang="ko-KR"/>
          </a:p>
        </p:txBody>
      </p:sp>
      <p:sp>
        <p:nvSpPr>
          <p:cNvPr id="2" name="标题 1">
            <a:extLst>
              <a:ext uri="{FF2B5EF4-FFF2-40B4-BE49-F238E27FC236}">
                <a16:creationId xmlns:a16="http://schemas.microsoft.com/office/drawing/2014/main" id="{74C5421C-D167-4346-BABB-D56AA9E410AD}"/>
              </a:ext>
            </a:extLst>
          </p:cNvPr>
          <p:cNvSpPr>
            <a:spLocks noGrp="1"/>
          </p:cNvSpPr>
          <p:nvPr>
            <p:ph type="title" idx="4294967295"/>
          </p:nvPr>
        </p:nvSpPr>
        <p:spPr>
          <a:xfrm>
            <a:off x="0" y="533400"/>
            <a:ext cx="8020050" cy="889000"/>
          </a:xfrm>
        </p:spPr>
        <p:txBody>
          <a:bodyPr/>
          <a:lstStyle/>
          <a:p>
            <a:r>
              <a:rPr lang="en-US" altLang="zh-CN" dirty="0"/>
              <a:t>2.4.2 </a:t>
            </a:r>
            <a:r>
              <a:rPr lang="zh-CN" altLang="en-US" dirty="0"/>
              <a:t>精确率</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E03440-BC52-CA4E-B311-2CD14A820A2A}"/>
                  </a:ext>
                </a:extLst>
              </p:cNvPr>
              <p:cNvSpPr>
                <a:spLocks noGrp="1"/>
              </p:cNvSpPr>
              <p:nvPr>
                <p:ph idx="4294967295"/>
              </p:nvPr>
            </p:nvSpPr>
            <p:spPr>
              <a:xfrm>
                <a:off x="842963" y="1476375"/>
                <a:ext cx="8301037" cy="5229225"/>
              </a:xfrm>
            </p:spPr>
            <p:txBody>
              <a:bodyPr/>
              <a:lstStyle/>
              <a:p>
                <a:r>
                  <a:rPr lang="zh-CN" altLang="en-US" sz="2400" dirty="0">
                    <a:latin typeface="Microsoft YaHei" panose="020B0503020204020204" pitchFamily="34" charset="-122"/>
                    <a:ea typeface="Microsoft YaHei" panose="020B0503020204020204" pitchFamily="34" charset="-122"/>
                  </a:rPr>
                  <a:t>精确率（</a:t>
                </a:r>
                <a:r>
                  <a:rPr lang="en-US" altLang="zh-CN" sz="2400" dirty="0">
                    <a:latin typeface="Microsoft YaHei" panose="020B0503020204020204" pitchFamily="34" charset="-122"/>
                    <a:ea typeface="Microsoft YaHei" panose="020B0503020204020204" pitchFamily="34" charset="-122"/>
                  </a:rPr>
                  <a:t>precision,</a:t>
                </a:r>
                <a:r>
                  <a:rPr lang="zh-CN" altLang="en-US" sz="2400" dirty="0">
                    <a:latin typeface="Microsoft YaHei" panose="020B0503020204020204" pitchFamily="34" charset="-122"/>
                    <a:ea typeface="Microsoft YaHei" panose="020B0503020204020204" pitchFamily="34" charset="-122"/>
                  </a:rPr>
                  <a:t> 简称</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值）：正确预测为正例的数量占所有预测为正例数量的比例</a:t>
                </a:r>
                <a:endParaRPr kumimoji="1" lang="en-US" altLang="zh-CN" sz="2400"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center"/>
                    </m:oMathParaPr>
                    <m:oMath xmlns:m="http://schemas.openxmlformats.org/officeDocument/2006/math">
                      <m:r>
                        <a:rPr lang="en-US" altLang="zh-CN" sz="2400" i="1" dirty="0">
                          <a:latin typeface="Cambria Math" panose="02040503050406030204" pitchFamily="18" charset="0"/>
                          <a:ea typeface="KaiTi" panose="02010609060101010101" pitchFamily="49" charset="-122"/>
                        </a:rPr>
                        <m:t>𝑃𝑟𝑒𝑐𝑖𝑠𝑖𝑜𝑛</m:t>
                      </m:r>
                      <m:r>
                        <a:rPr lang="en-US" altLang="zh-CN" sz="2400" i="1" dirty="0">
                          <a:latin typeface="Cambria Math" panose="02040503050406030204" pitchFamily="18" charset="0"/>
                          <a:ea typeface="KaiTi" panose="02010609060101010101" pitchFamily="49" charset="-122"/>
                        </a:rPr>
                        <m:t>=</m:t>
                      </m:r>
                      <m:f>
                        <m:fPr>
                          <m:ctrlPr>
                            <a:rPr lang="en-US" altLang="zh-CN" sz="2400" i="1" dirty="0">
                              <a:latin typeface="Cambria Math" panose="02040503050406030204" pitchFamily="18" charset="0"/>
                              <a:ea typeface="KaiTi" panose="02010609060101010101" pitchFamily="49" charset="-122"/>
                            </a:rPr>
                          </m:ctrlPr>
                        </m:fPr>
                        <m:num>
                          <m:r>
                            <a:rPr lang="en-US" altLang="zh-CN" sz="2400" i="1" dirty="0">
                              <a:latin typeface="Cambria Math" panose="02040503050406030204" pitchFamily="18" charset="0"/>
                              <a:ea typeface="KaiTi" panose="02010609060101010101" pitchFamily="49" charset="-122"/>
                            </a:rPr>
                            <m:t>𝑇𝑃</m:t>
                          </m:r>
                        </m:num>
                        <m:den>
                          <m:r>
                            <a:rPr lang="en-US" altLang="zh-CN" sz="2400" i="1" dirty="0">
                              <a:latin typeface="Cambria Math" panose="02040503050406030204" pitchFamily="18" charset="0"/>
                              <a:ea typeface="KaiTi" panose="02010609060101010101" pitchFamily="49" charset="-122"/>
                            </a:rPr>
                            <m:t>𝑇𝑃</m:t>
                          </m:r>
                          <m:r>
                            <a:rPr lang="en-US" altLang="zh-CN" sz="2400" i="1" dirty="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𝐹𝑃</m:t>
                          </m:r>
                        </m:den>
                      </m:f>
                    </m:oMath>
                  </m:oMathPara>
                </a14:m>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r>
                  <a:rPr lang="zh-CN" altLang="en-US" sz="2400" dirty="0">
                    <a:solidFill>
                      <a:srgbClr val="0432FF"/>
                    </a:solidFill>
                    <a:latin typeface="Microsoft YaHei" panose="020B0503020204020204" pitchFamily="34" charset="-122"/>
                    <a:ea typeface="Microsoft YaHei" panose="020B0503020204020204" pitchFamily="34" charset="-122"/>
                  </a:rPr>
                  <a:t>思考：</a:t>
                </a:r>
                <a:r>
                  <a:rPr lang="zh-CN" altLang="en-US" sz="2400" dirty="0">
                    <a:latin typeface="Microsoft YaHei" panose="020B0503020204020204" pitchFamily="34" charset="-122"/>
                    <a:ea typeface="Microsoft YaHei" panose="020B0503020204020204" pitchFamily="34" charset="-122"/>
                  </a:rPr>
                  <a:t>乙肝病毒检测案例中，系统检测</a:t>
                </a:r>
                <a:r>
                  <a:rPr lang="en-US" altLang="zh-CN" sz="2400" dirty="0">
                    <a:latin typeface="Microsoft YaHei" panose="020B0503020204020204" pitchFamily="34" charset="-122"/>
                    <a:ea typeface="Microsoft YaHei" panose="020B0503020204020204" pitchFamily="34" charset="-122"/>
                  </a:rPr>
                  <a:t>100</a:t>
                </a:r>
                <a:r>
                  <a:rPr lang="zh-CN" altLang="en-US" sz="2400" dirty="0">
                    <a:latin typeface="Microsoft YaHei" panose="020B0503020204020204" pitchFamily="34" charset="-122"/>
                    <a:ea typeface="Microsoft YaHei" panose="020B0503020204020204" pitchFamily="34" charset="-122"/>
                  </a:rPr>
                  <a:t>个受试者，</a:t>
                </a:r>
                <a:r>
                  <a:rPr lang="en-US" altLang="zh-CN" sz="2400" dirty="0">
                    <a:latin typeface="Microsoft YaHei" panose="020B0503020204020204" pitchFamily="34" charset="-122"/>
                    <a:ea typeface="Microsoft YaHei" panose="020B0503020204020204" pitchFamily="34" charset="-122"/>
                  </a:rPr>
                  <a:t> 1</a:t>
                </a:r>
                <a:r>
                  <a:rPr lang="zh-CN" altLang="en-US" sz="2400" dirty="0">
                    <a:latin typeface="Microsoft YaHei" panose="020B0503020204020204" pitchFamily="34" charset="-122"/>
                    <a:ea typeface="Microsoft YaHei" panose="020B0503020204020204" pitchFamily="34" charset="-122"/>
                  </a:rPr>
                  <a:t>人阳性携带者，</a:t>
                </a:r>
                <a:r>
                  <a:rPr lang="en-US" altLang="zh-CN" sz="2400" dirty="0">
                    <a:latin typeface="Microsoft YaHei" panose="020B0503020204020204" pitchFamily="34" charset="-122"/>
                    <a:ea typeface="Microsoft YaHei" panose="020B0503020204020204" pitchFamily="34" charset="-122"/>
                  </a:rPr>
                  <a:t> 99 </a:t>
                </a:r>
                <a:r>
                  <a:rPr lang="zh-CN" altLang="en-US" sz="2400" dirty="0">
                    <a:latin typeface="Microsoft YaHei" panose="020B0503020204020204" pitchFamily="34" charset="-122"/>
                    <a:ea typeface="Microsoft YaHei" panose="020B0503020204020204" pitchFamily="34" charset="-122"/>
                  </a:rPr>
                  <a:t>人都是阴性，真阳性病人没被检测出来 ，所有人结果均为阴性，此时，准确率多少？精确率多少？</a:t>
                </a:r>
                <a:endParaRPr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3" name="内容占位符 2">
                <a:extLst>
                  <a:ext uri="{FF2B5EF4-FFF2-40B4-BE49-F238E27FC236}">
                    <a16:creationId xmlns:a16="http://schemas.microsoft.com/office/drawing/2014/main" id="{4AE03440-BC52-CA4E-B311-2CD14A820A2A}"/>
                  </a:ext>
                </a:extLst>
              </p:cNvPr>
              <p:cNvSpPr>
                <a:spLocks noGrp="1" noRot="1" noChangeAspect="1" noMove="1" noResize="1" noEditPoints="1" noAdjustHandles="1" noChangeArrowheads="1" noChangeShapeType="1" noTextEdit="1"/>
              </p:cNvSpPr>
              <p:nvPr>
                <p:ph idx="1"/>
              </p:nvPr>
            </p:nvSpPr>
            <p:spPr>
              <a:xfrm>
                <a:off x="561975" y="1476374"/>
                <a:ext cx="8301038" cy="5229225"/>
              </a:xfrm>
              <a:blipFill>
                <a:blip r:embed="rId3"/>
                <a:stretch>
                  <a:fillRect l="-1070" t="-971" r="-1070" b="-3155"/>
                </a:stretch>
              </a:blipFill>
            </p:spPr>
            <p:txBody>
              <a:bodyPr/>
              <a:lstStyle/>
              <a:p>
                <a:r>
                  <a:rPr lang="zh-CN" altLang="en-US">
                    <a:noFill/>
                  </a:rPr>
                  <a:t> </a:t>
                </a:r>
              </a:p>
            </p:txBody>
          </p:sp>
        </mc:Fallback>
      </mc:AlternateContent>
      <p:graphicFrame>
        <p:nvGraphicFramePr>
          <p:cNvPr id="6" name="表格 6">
            <a:extLst>
              <a:ext uri="{FF2B5EF4-FFF2-40B4-BE49-F238E27FC236}">
                <a16:creationId xmlns:a16="http://schemas.microsoft.com/office/drawing/2014/main" id="{3B34D290-B23F-61F0-E77C-8F136EFC37EF}"/>
              </a:ext>
            </a:extLst>
          </p:cNvPr>
          <p:cNvGraphicFramePr>
            <a:graphicFrameLocks noGrp="1"/>
          </p:cNvGraphicFramePr>
          <p:nvPr>
            <p:extLst>
              <p:ext uri="{D42A27DB-BD31-4B8C-83A1-F6EECF244321}">
                <p14:modId xmlns:p14="http://schemas.microsoft.com/office/powerpoint/2010/main" val="183736138"/>
              </p:ext>
            </p:extLst>
          </p:nvPr>
        </p:nvGraphicFramePr>
        <p:xfrm>
          <a:off x="1749177" y="3010866"/>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Tree>
    <p:extLst>
      <p:ext uri="{BB962C8B-B14F-4D97-AF65-F5344CB8AC3E}">
        <p14:creationId xmlns:p14="http://schemas.microsoft.com/office/powerpoint/2010/main" val="1894008069"/>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120075D-E55E-654E-DF8F-CBBB796EDC47}"/>
              </a:ext>
            </a:extLst>
          </p:cNvPr>
          <p:cNvSpPr>
            <a:spLocks noGrp="1"/>
          </p:cNvSpPr>
          <p:nvPr>
            <p:ph type="sldNum" sz="quarter" idx="12"/>
          </p:nvPr>
        </p:nvSpPr>
        <p:spPr/>
        <p:txBody>
          <a:bodyPr/>
          <a:lstStyle/>
          <a:p>
            <a:pPr>
              <a:defRPr/>
            </a:pPr>
            <a:fld id="{6695875E-1D8E-5C47-A1E8-9C990B064D39}" type="slidenum">
              <a:rPr lang="en-US" altLang="ko-KR" smtClean="0"/>
              <a:pPr>
                <a:defRPr/>
              </a:pPr>
              <a:t>31</a:t>
            </a:fld>
            <a:endParaRPr lang="en-US" altLang="ko-KR"/>
          </a:p>
        </p:txBody>
      </p:sp>
      <p:sp>
        <p:nvSpPr>
          <p:cNvPr id="3" name="内容占位符 2">
            <a:extLst>
              <a:ext uri="{FF2B5EF4-FFF2-40B4-BE49-F238E27FC236}">
                <a16:creationId xmlns:a16="http://schemas.microsoft.com/office/drawing/2014/main" id="{5E88615F-D157-0111-7EF8-07E13B2E11D6}"/>
              </a:ext>
            </a:extLst>
          </p:cNvPr>
          <p:cNvSpPr>
            <a:spLocks noGrp="1"/>
          </p:cNvSpPr>
          <p:nvPr>
            <p:ph idx="4294967295"/>
          </p:nvPr>
        </p:nvSpPr>
        <p:spPr>
          <a:xfrm>
            <a:off x="0" y="684213"/>
            <a:ext cx="8302625" cy="5840412"/>
          </a:xfrm>
        </p:spPr>
        <p:txBody>
          <a:bodyPr/>
          <a:lstStyle/>
          <a:p>
            <a:r>
              <a:rPr lang="zh-CN" altLang="en-US" sz="2400" dirty="0">
                <a:latin typeface="Microsoft YaHei" panose="020B0503020204020204" pitchFamily="34" charset="-122"/>
                <a:ea typeface="Microsoft YaHei" panose="020B0503020204020204" pitchFamily="34" charset="-122"/>
              </a:rPr>
              <a:t>乙肝病毒检测案例中，系统检测</a:t>
            </a:r>
            <a:r>
              <a:rPr lang="en-US" altLang="zh-CN" sz="2400" dirty="0">
                <a:latin typeface="Microsoft YaHei" panose="020B0503020204020204" pitchFamily="34" charset="-122"/>
                <a:ea typeface="Microsoft YaHei" panose="020B0503020204020204" pitchFamily="34" charset="-122"/>
              </a:rPr>
              <a:t>100</a:t>
            </a:r>
            <a:r>
              <a:rPr lang="zh-CN" altLang="en-US" sz="2400" dirty="0">
                <a:latin typeface="Microsoft YaHei" panose="020B0503020204020204" pitchFamily="34" charset="-122"/>
                <a:ea typeface="Microsoft YaHei" panose="020B0503020204020204" pitchFamily="34" charset="-122"/>
              </a:rPr>
              <a:t>个受试者，</a:t>
            </a:r>
            <a:r>
              <a:rPr lang="en-US" altLang="zh-CN" sz="2400" dirty="0">
                <a:latin typeface="Microsoft YaHei" panose="020B0503020204020204" pitchFamily="34" charset="-122"/>
                <a:ea typeface="Microsoft YaHei" panose="020B0503020204020204" pitchFamily="34" charset="-122"/>
              </a:rPr>
              <a:t> 1</a:t>
            </a:r>
            <a:r>
              <a:rPr lang="zh-CN" altLang="en-US" sz="2400" dirty="0">
                <a:latin typeface="Microsoft YaHei" panose="020B0503020204020204" pitchFamily="34" charset="-122"/>
                <a:ea typeface="Microsoft YaHei" panose="020B0503020204020204" pitchFamily="34" charset="-122"/>
              </a:rPr>
              <a:t>人阳性携带者，</a:t>
            </a:r>
            <a:r>
              <a:rPr lang="en-US" altLang="zh-CN" sz="2400" dirty="0">
                <a:latin typeface="Microsoft YaHei" panose="020B0503020204020204" pitchFamily="34" charset="-122"/>
                <a:ea typeface="Microsoft YaHei" panose="020B0503020204020204" pitchFamily="34" charset="-122"/>
              </a:rPr>
              <a:t> 99 </a:t>
            </a:r>
            <a:r>
              <a:rPr lang="zh-CN" altLang="en-US" sz="2400" dirty="0">
                <a:latin typeface="Microsoft YaHei" panose="020B0503020204020204" pitchFamily="34" charset="-122"/>
                <a:ea typeface="Microsoft YaHei" panose="020B0503020204020204" pitchFamily="34" charset="-122"/>
              </a:rPr>
              <a:t>人都是阴性，真阳性病人没被检测出来 ，所有人结果均为阴性，此时，准确率多少？精确率多少？</a:t>
            </a:r>
            <a:endParaRPr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p:txBody>
      </p:sp>
      <p:graphicFrame>
        <p:nvGraphicFramePr>
          <p:cNvPr id="5" name="表格 4">
            <a:extLst>
              <a:ext uri="{FF2B5EF4-FFF2-40B4-BE49-F238E27FC236}">
                <a16:creationId xmlns:a16="http://schemas.microsoft.com/office/drawing/2014/main" id="{7E469249-0EF2-DF79-4B4B-869B68BA598D}"/>
              </a:ext>
            </a:extLst>
          </p:cNvPr>
          <p:cNvGraphicFramePr>
            <a:graphicFrameLocks noGrp="1"/>
          </p:cNvGraphicFramePr>
          <p:nvPr>
            <p:extLst>
              <p:ext uri="{D42A27DB-BD31-4B8C-83A1-F6EECF244321}">
                <p14:modId xmlns:p14="http://schemas.microsoft.com/office/powerpoint/2010/main" val="848272673"/>
              </p:ext>
            </p:extLst>
          </p:nvPr>
        </p:nvGraphicFramePr>
        <p:xfrm>
          <a:off x="5972324" y="1968561"/>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99</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7B0CB83-CF10-FA7D-4E04-B967E286B7E8}"/>
                  </a:ext>
                </a:extLst>
              </p:cNvPr>
              <p:cNvSpPr txBox="1"/>
              <p:nvPr/>
            </p:nvSpPr>
            <p:spPr>
              <a:xfrm>
                <a:off x="421480" y="2101851"/>
                <a:ext cx="5086623" cy="29225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i="1" dirty="0" smtClean="0">
                          <a:latin typeface="Cambria Math" panose="02040503050406030204" pitchFamily="18" charset="0"/>
                          <a:ea typeface="KaiTi" panose="02010609060101010101" pitchFamily="49" charset="-122"/>
                        </a:rPr>
                        <m:t>𝐴𝑐𝑐𝑢𝑟𝑎𝑐𝑦</m:t>
                      </m:r>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i="1" dirty="0">
                              <a:latin typeface="Cambria Math" panose="02040503050406030204" pitchFamily="18" charset="0"/>
                              <a:ea typeface="KaiTi" panose="02010609060101010101" pitchFamily="49" charset="-122"/>
                            </a:rPr>
                            <m:t>𝑇𝑃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𝑇𝑁</m:t>
                          </m:r>
                        </m:num>
                        <m:den>
                          <m:r>
                            <a:rPr lang="en-US" altLang="zh-CN" sz="2400" i="1" dirty="0">
                              <a:latin typeface="Cambria Math" panose="02040503050406030204" pitchFamily="18" charset="0"/>
                              <a:ea typeface="KaiTi" panose="02010609060101010101" pitchFamily="49" charset="-122"/>
                            </a:rPr>
                            <m:t>𝑇𝑃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𝑇𝑁</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𝐹𝑁</m:t>
                          </m:r>
                        </m:den>
                      </m:f>
                    </m:oMath>
                  </m:oMathPara>
                </a14:m>
                <a:endParaRPr lang="en-US" altLang="zh-CN" sz="2400" i="1" dirty="0">
                  <a:latin typeface="Cambria Math" panose="02040503050406030204" pitchFamily="18" charset="0"/>
                  <a:ea typeface="KaiTi" panose="02010609060101010101" pitchFamily="49" charset="-122"/>
                </a:endParaRPr>
              </a:p>
              <a:p>
                <a:pPr/>
                <a14:m>
                  <m:oMathPara xmlns:m="http://schemas.openxmlformats.org/officeDocument/2006/math">
                    <m:oMathParaPr>
                      <m:jc m:val="left"/>
                    </m:oMathParaPr>
                    <m:oMath xmlns:m="http://schemas.openxmlformats.org/officeDocument/2006/math">
                      <m:r>
                        <a:rPr lang="zh-CN" altLang="en-US" sz="2400" b="0" i="1" dirty="0" smtClean="0">
                          <a:latin typeface="Cambria Math" panose="02040503050406030204" pitchFamily="18" charset="0"/>
                          <a:ea typeface="KaiTi" panose="02010609060101010101" pitchFamily="49" charset="-122"/>
                        </a:rPr>
                        <m:t>                     </m:t>
                      </m:r>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b="0" i="1" dirty="0" smtClean="0">
                              <a:latin typeface="Cambria Math" panose="02040503050406030204" pitchFamily="18" charset="0"/>
                              <a:ea typeface="KaiTi" panose="02010609060101010101" pitchFamily="49" charset="-122"/>
                            </a:rPr>
                            <m:t>99</m:t>
                          </m:r>
                        </m:num>
                        <m:den>
                          <m:r>
                            <a:rPr lang="en-US" altLang="zh-CN" sz="2400" b="0" i="1" dirty="0" smtClean="0">
                              <a:latin typeface="Cambria Math" panose="02040503050406030204" pitchFamily="18" charset="0"/>
                              <a:ea typeface="KaiTi" panose="02010609060101010101" pitchFamily="49" charset="-122"/>
                            </a:rPr>
                            <m:t>100</m:t>
                          </m:r>
                        </m:den>
                      </m:f>
                      <m:r>
                        <a:rPr lang="en-US" altLang="zh-CN" sz="2400" b="0" i="1" dirty="0" smtClean="0">
                          <a:latin typeface="Cambria Math" panose="02040503050406030204" pitchFamily="18" charset="0"/>
                          <a:ea typeface="KaiTi" panose="02010609060101010101" pitchFamily="49" charset="-122"/>
                        </a:rPr>
                        <m:t>=99%</m:t>
                      </m:r>
                    </m:oMath>
                  </m:oMathPara>
                </a14:m>
                <a:endParaRPr lang="en-US" altLang="zh-CN" sz="2400" b="0" dirty="0">
                  <a:ea typeface="KaiTi" panose="02010609060101010101" pitchFamily="49" charset="-122"/>
                </a:endParaRPr>
              </a:p>
              <a:p>
                <a:endParaRPr lang="en-US" altLang="zh-CN" sz="2400" b="0" dirty="0">
                  <a:ea typeface="KaiTi" panose="02010609060101010101" pitchFamily="49" charset="-122"/>
                </a:endParaRPr>
              </a:p>
              <a:p>
                <a:pPr/>
                <a14:m>
                  <m:oMathPara xmlns:m="http://schemas.openxmlformats.org/officeDocument/2006/math">
                    <m:oMathParaPr>
                      <m:jc m:val="left"/>
                    </m:oMathParaPr>
                    <m:oMath xmlns:m="http://schemas.openxmlformats.org/officeDocument/2006/math">
                      <m:r>
                        <a:rPr lang="en-US" altLang="zh-CN" sz="2400" i="1" dirty="0" smtClean="0">
                          <a:latin typeface="Cambria Math" panose="02040503050406030204" pitchFamily="18" charset="0"/>
                          <a:ea typeface="KaiTi" panose="02010609060101010101" pitchFamily="49" charset="-122"/>
                        </a:rPr>
                        <m:t>𝑃𝑟𝑒𝑐𝑖𝑠𝑖𝑜𝑛</m:t>
                      </m:r>
                      <m:r>
                        <a:rPr lang="en-US" altLang="zh-CN" sz="2400" i="1" dirty="0" smtClean="0">
                          <a:latin typeface="Cambria Math" panose="02040503050406030204" pitchFamily="18" charset="0"/>
                          <a:ea typeface="KaiTi" panose="02010609060101010101" pitchFamily="49" charset="-122"/>
                        </a:rPr>
                        <m:t>=</m:t>
                      </m:r>
                      <m:f>
                        <m:fPr>
                          <m:ctrlPr>
                            <a:rPr lang="en-US" altLang="zh-CN" sz="2400" i="1" dirty="0">
                              <a:latin typeface="Cambria Math" panose="02040503050406030204" pitchFamily="18" charset="0"/>
                              <a:ea typeface="KaiTi" panose="02010609060101010101" pitchFamily="49" charset="-122"/>
                            </a:rPr>
                          </m:ctrlPr>
                        </m:fPr>
                        <m:num>
                          <m:r>
                            <a:rPr lang="en-US" altLang="zh-CN" sz="2400" i="1" dirty="0">
                              <a:latin typeface="Cambria Math" panose="02040503050406030204" pitchFamily="18" charset="0"/>
                              <a:ea typeface="KaiTi" panose="02010609060101010101" pitchFamily="49" charset="-122"/>
                            </a:rPr>
                            <m:t>𝑇𝑃</m:t>
                          </m:r>
                        </m:num>
                        <m:den>
                          <m:r>
                            <a:rPr lang="en-US" altLang="zh-CN" sz="2400" i="1" dirty="0">
                              <a:latin typeface="Cambria Math" panose="02040503050406030204" pitchFamily="18" charset="0"/>
                              <a:ea typeface="KaiTi" panose="02010609060101010101" pitchFamily="49" charset="-122"/>
                            </a:rPr>
                            <m:t>𝑇𝑃</m:t>
                          </m:r>
                          <m:r>
                            <a:rPr lang="en-US" altLang="zh-CN" sz="2400" i="1" dirty="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𝐹𝑃</m:t>
                          </m:r>
                        </m:den>
                      </m:f>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b="0" i="1" dirty="0" smtClean="0">
                              <a:latin typeface="Cambria Math" panose="02040503050406030204" pitchFamily="18" charset="0"/>
                              <a:ea typeface="KaiTi" panose="02010609060101010101" pitchFamily="49" charset="-122"/>
                            </a:rPr>
                            <m:t>0</m:t>
                          </m:r>
                        </m:num>
                        <m:den>
                          <m:r>
                            <a:rPr lang="en-US" altLang="zh-CN" sz="2400" b="0" i="1" dirty="0" smtClean="0">
                              <a:latin typeface="Cambria Math" panose="02040503050406030204" pitchFamily="18" charset="0"/>
                              <a:ea typeface="KaiTi" panose="02010609060101010101" pitchFamily="49" charset="-122"/>
                            </a:rPr>
                            <m:t>0</m:t>
                          </m:r>
                        </m:den>
                      </m:f>
                      <m:r>
                        <a:rPr lang="en-US" altLang="zh-CN" sz="2400" b="0" i="1" dirty="0" smtClean="0">
                          <a:latin typeface="Cambria Math" panose="02040503050406030204" pitchFamily="18" charset="0"/>
                          <a:ea typeface="KaiTi" panose="02010609060101010101" pitchFamily="49" charset="-122"/>
                        </a:rPr>
                        <m:t>=0%</m:t>
                      </m:r>
                    </m:oMath>
                  </m:oMathPara>
                </a14:m>
                <a:endParaRPr kumimoji="1" lang="en-US" altLang="zh-CN" dirty="0"/>
              </a:p>
              <a:p>
                <a:endParaRPr kumimoji="1" lang="zh-CN" altLang="en-US" dirty="0"/>
              </a:p>
            </p:txBody>
          </p:sp>
        </mc:Choice>
        <mc:Fallback xmlns="">
          <p:sp>
            <p:nvSpPr>
              <p:cNvPr id="6" name="文本框 5">
                <a:extLst>
                  <a:ext uri="{FF2B5EF4-FFF2-40B4-BE49-F238E27FC236}">
                    <a16:creationId xmlns:a16="http://schemas.microsoft.com/office/drawing/2014/main" id="{A7B0CB83-CF10-FA7D-4E04-B967E286B7E8}"/>
                  </a:ext>
                </a:extLst>
              </p:cNvPr>
              <p:cNvSpPr txBox="1">
                <a:spLocks noRot="1" noChangeAspect="1" noMove="1" noResize="1" noEditPoints="1" noAdjustHandles="1" noChangeArrowheads="1" noChangeShapeType="1" noTextEdit="1"/>
              </p:cNvSpPr>
              <p:nvPr/>
            </p:nvSpPr>
            <p:spPr>
              <a:xfrm>
                <a:off x="421480" y="2101851"/>
                <a:ext cx="5086623" cy="2922531"/>
              </a:xfrm>
              <a:prstGeom prst="rect">
                <a:avLst/>
              </a:prstGeom>
              <a:blipFill>
                <a:blip r:embed="rId2"/>
                <a:stretch>
                  <a:fillRect l="-1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435125"/>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CD246E-0172-8FA4-A682-E41E13D7DC7E}"/>
              </a:ext>
            </a:extLst>
          </p:cNvPr>
          <p:cNvSpPr>
            <a:spLocks noGrp="1"/>
          </p:cNvSpPr>
          <p:nvPr>
            <p:ph type="sldNum" sz="quarter" idx="12"/>
          </p:nvPr>
        </p:nvSpPr>
        <p:spPr/>
        <p:txBody>
          <a:bodyPr/>
          <a:lstStyle/>
          <a:p>
            <a:pPr>
              <a:defRPr/>
            </a:pPr>
            <a:fld id="{6695875E-1D8E-5C47-A1E8-9C990B064D39}" type="slidenum">
              <a:rPr lang="en-US" altLang="ko-KR" smtClean="0"/>
              <a:pPr>
                <a:defRPr/>
              </a:pPr>
              <a:t>32</a:t>
            </a:fld>
            <a:endParaRPr lang="en-US" altLang="ko-K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36B77F-0121-3E5D-9DD9-48853798D7C2}"/>
                  </a:ext>
                </a:extLst>
              </p:cNvPr>
              <p:cNvSpPr>
                <a:spLocks noGrp="1"/>
              </p:cNvSpPr>
              <p:nvPr>
                <p:ph idx="4294967295"/>
              </p:nvPr>
            </p:nvSpPr>
            <p:spPr>
              <a:xfrm>
                <a:off x="0" y="765175"/>
                <a:ext cx="8302625" cy="3959225"/>
              </a:xfrm>
            </p:spPr>
            <p:txBody>
              <a:bodyPr>
                <a:normAutofit lnSpcReduction="10000"/>
              </a:bodyPr>
              <a:lstStyle/>
              <a:p>
                <a:r>
                  <a:rPr kumimoji="1" lang="zh-CN" altLang="en-US" dirty="0"/>
                  <a:t>如果把病毒的阳性和阴性的英文名称对调一下，精确率为多少？</a:t>
                </a:r>
                <a:endParaRPr kumimoji="1" lang="en-US" altLang="zh-CN" dirty="0"/>
              </a:p>
              <a:p>
                <a:r>
                  <a:rPr kumimoji="1" lang="zh-CN" altLang="en-US" dirty="0"/>
                  <a:t>乙肝病毒检测案例中，系统检测</a:t>
                </a:r>
                <a:r>
                  <a:rPr kumimoji="1" lang="en-US" altLang="zh-CN" dirty="0"/>
                  <a:t>100</a:t>
                </a:r>
                <a:r>
                  <a:rPr kumimoji="1" lang="zh-CN" altLang="en-US" dirty="0"/>
                  <a:t>个受试者， </a:t>
                </a:r>
                <a:r>
                  <a:rPr kumimoji="1" lang="en-US" altLang="zh-CN" dirty="0"/>
                  <a:t>1</a:t>
                </a:r>
                <a:r>
                  <a:rPr kumimoji="1" lang="zh-CN" altLang="en-US" dirty="0"/>
                  <a:t>人阴性（感染病毒）， </a:t>
                </a:r>
                <a:r>
                  <a:rPr kumimoji="1" lang="en-US" altLang="zh-CN" dirty="0"/>
                  <a:t>99 </a:t>
                </a:r>
                <a:r>
                  <a:rPr kumimoji="1" lang="zh-CN" altLang="en-US" dirty="0"/>
                  <a:t>人都是阳性（未感染病毒），阴性病人没被检测出来 ，所有人结果均为阳性（即检测系统认为所有人都未感染病毒），此时，精确率多少？</a:t>
                </a:r>
              </a:p>
              <a:p>
                <a:pPr marL="0" indent="0">
                  <a:buNone/>
                </a:pPr>
                <a14:m>
                  <m:oMathPara xmlns:m="http://schemas.openxmlformats.org/officeDocument/2006/math">
                    <m:oMathParaPr>
                      <m:jc m:val="left"/>
                    </m:oMathParaPr>
                    <m:oMath xmlns:m="http://schemas.openxmlformats.org/officeDocument/2006/math">
                      <m:r>
                        <a:rPr lang="en-US" altLang="zh-CN" sz="2400" i="1" dirty="0" smtClean="0">
                          <a:latin typeface="Cambria Math" panose="02040503050406030204" pitchFamily="18" charset="0"/>
                          <a:ea typeface="KaiTi" panose="02010609060101010101" pitchFamily="49" charset="-122"/>
                        </a:rPr>
                        <m:t>𝐴𝑐𝑐𝑢𝑟𝑎𝑐𝑦</m:t>
                      </m:r>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i="1" dirty="0">
                              <a:latin typeface="Cambria Math" panose="02040503050406030204" pitchFamily="18" charset="0"/>
                              <a:ea typeface="KaiTi" panose="02010609060101010101" pitchFamily="49" charset="-122"/>
                            </a:rPr>
                            <m:t>𝑇𝑃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𝑇𝑁</m:t>
                          </m:r>
                        </m:num>
                        <m:den>
                          <m:r>
                            <a:rPr lang="en-US" altLang="zh-CN" sz="2400" i="1" dirty="0">
                              <a:latin typeface="Cambria Math" panose="02040503050406030204" pitchFamily="18" charset="0"/>
                              <a:ea typeface="KaiTi" panose="02010609060101010101" pitchFamily="49" charset="-122"/>
                            </a:rPr>
                            <m:t>𝑇𝑃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𝐹𝑃</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𝑇𝑁</m:t>
                          </m:r>
                          <m:r>
                            <a:rPr lang="en-US" altLang="zh-CN" sz="2400" b="0" i="1" dirty="0" smtClean="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𝐹𝑁</m:t>
                          </m:r>
                        </m:den>
                      </m:f>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b="0" i="1" dirty="0" smtClean="0">
                              <a:latin typeface="Cambria Math" panose="02040503050406030204" pitchFamily="18" charset="0"/>
                              <a:ea typeface="KaiTi" panose="02010609060101010101" pitchFamily="49" charset="-122"/>
                            </a:rPr>
                            <m:t>99</m:t>
                          </m:r>
                        </m:num>
                        <m:den>
                          <m:r>
                            <a:rPr lang="en-US" altLang="zh-CN" sz="2400" b="0" i="1" dirty="0" smtClean="0">
                              <a:latin typeface="Cambria Math" panose="02040503050406030204" pitchFamily="18" charset="0"/>
                              <a:ea typeface="KaiTi" panose="02010609060101010101" pitchFamily="49" charset="-122"/>
                            </a:rPr>
                            <m:t>100</m:t>
                          </m:r>
                        </m:den>
                      </m:f>
                      <m:r>
                        <a:rPr lang="en-US" altLang="zh-CN" sz="2400" b="0" i="1" dirty="0" smtClean="0">
                          <a:latin typeface="Cambria Math" panose="02040503050406030204" pitchFamily="18" charset="0"/>
                          <a:ea typeface="KaiTi" panose="02010609060101010101" pitchFamily="49" charset="-122"/>
                        </a:rPr>
                        <m:t>=99%</m:t>
                      </m:r>
                    </m:oMath>
                  </m:oMathPara>
                </a14:m>
                <a:endParaRPr lang="en-US" altLang="zh-CN" sz="2400" b="0" dirty="0">
                  <a:ea typeface="KaiTi"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a:rPr lang="en-US" altLang="zh-CN" sz="2400" i="1" dirty="0" smtClean="0">
                          <a:latin typeface="Cambria Math" panose="02040503050406030204" pitchFamily="18" charset="0"/>
                          <a:ea typeface="KaiTi" panose="02010609060101010101" pitchFamily="49" charset="-122"/>
                        </a:rPr>
                        <m:t>𝑃𝑟𝑒𝑐𝑖𝑠𝑖𝑜𝑛</m:t>
                      </m:r>
                      <m:r>
                        <a:rPr lang="en-US" altLang="zh-CN" sz="2400" i="1" dirty="0" smtClean="0">
                          <a:latin typeface="Cambria Math" panose="02040503050406030204" pitchFamily="18" charset="0"/>
                          <a:ea typeface="KaiTi" panose="02010609060101010101" pitchFamily="49" charset="-122"/>
                        </a:rPr>
                        <m:t>=</m:t>
                      </m:r>
                      <m:f>
                        <m:fPr>
                          <m:ctrlPr>
                            <a:rPr lang="en-US" altLang="zh-CN" sz="2400" i="1" dirty="0">
                              <a:latin typeface="Cambria Math" panose="02040503050406030204" pitchFamily="18" charset="0"/>
                              <a:ea typeface="KaiTi" panose="02010609060101010101" pitchFamily="49" charset="-122"/>
                            </a:rPr>
                          </m:ctrlPr>
                        </m:fPr>
                        <m:num>
                          <m:r>
                            <a:rPr lang="en-US" altLang="zh-CN" sz="2400" i="1" dirty="0">
                              <a:latin typeface="Cambria Math" panose="02040503050406030204" pitchFamily="18" charset="0"/>
                              <a:ea typeface="KaiTi" panose="02010609060101010101" pitchFamily="49" charset="-122"/>
                            </a:rPr>
                            <m:t>𝑇𝑃</m:t>
                          </m:r>
                        </m:num>
                        <m:den>
                          <m:r>
                            <a:rPr lang="en-US" altLang="zh-CN" sz="2400" i="1" dirty="0">
                              <a:latin typeface="Cambria Math" panose="02040503050406030204" pitchFamily="18" charset="0"/>
                              <a:ea typeface="KaiTi" panose="02010609060101010101" pitchFamily="49" charset="-122"/>
                            </a:rPr>
                            <m:t>𝑇𝑃</m:t>
                          </m:r>
                          <m:r>
                            <a:rPr lang="en-US" altLang="zh-CN" sz="2400" i="1" dirty="0">
                              <a:latin typeface="Cambria Math" panose="02040503050406030204" pitchFamily="18" charset="0"/>
                              <a:ea typeface="KaiTi" panose="02010609060101010101" pitchFamily="49" charset="-122"/>
                            </a:rPr>
                            <m:t>+</m:t>
                          </m:r>
                          <m:r>
                            <a:rPr lang="en-US" altLang="zh-CN" sz="2400" i="1" dirty="0">
                              <a:latin typeface="Cambria Math" panose="02040503050406030204" pitchFamily="18" charset="0"/>
                              <a:ea typeface="KaiTi" panose="02010609060101010101" pitchFamily="49" charset="-122"/>
                            </a:rPr>
                            <m:t>𝐹𝑃</m:t>
                          </m:r>
                        </m:den>
                      </m:f>
                      <m:r>
                        <a:rPr lang="en-US" altLang="zh-CN" sz="2400" b="0" i="1" dirty="0" smtClean="0">
                          <a:latin typeface="Cambria Math" panose="02040503050406030204" pitchFamily="18" charset="0"/>
                          <a:ea typeface="KaiTi" panose="02010609060101010101" pitchFamily="49" charset="-122"/>
                        </a:rPr>
                        <m:t>=</m:t>
                      </m:r>
                      <m:f>
                        <m:fPr>
                          <m:ctrlPr>
                            <a:rPr lang="en-US" altLang="zh-CN" sz="2400" b="0" i="1" dirty="0" smtClean="0">
                              <a:latin typeface="Cambria Math" panose="02040503050406030204" pitchFamily="18" charset="0"/>
                              <a:ea typeface="KaiTi" panose="02010609060101010101" pitchFamily="49" charset="-122"/>
                            </a:rPr>
                          </m:ctrlPr>
                        </m:fPr>
                        <m:num>
                          <m:r>
                            <a:rPr lang="en-US" altLang="zh-CN" sz="2400" b="0" i="1" dirty="0" smtClean="0">
                              <a:latin typeface="Cambria Math" panose="02040503050406030204" pitchFamily="18" charset="0"/>
                              <a:ea typeface="KaiTi" panose="02010609060101010101" pitchFamily="49" charset="-122"/>
                            </a:rPr>
                            <m:t>99</m:t>
                          </m:r>
                        </m:num>
                        <m:den>
                          <m:r>
                            <a:rPr lang="en-US" altLang="zh-CN" sz="2400" b="0" i="1" dirty="0" smtClean="0">
                              <a:latin typeface="Cambria Math" panose="02040503050406030204" pitchFamily="18" charset="0"/>
                              <a:ea typeface="KaiTi" panose="02010609060101010101" pitchFamily="49" charset="-122"/>
                            </a:rPr>
                            <m:t>100</m:t>
                          </m:r>
                        </m:den>
                      </m:f>
                      <m:r>
                        <a:rPr lang="en-US" altLang="zh-CN" sz="2400" b="0" i="1" dirty="0" smtClean="0">
                          <a:latin typeface="Cambria Math" panose="02040503050406030204" pitchFamily="18" charset="0"/>
                          <a:ea typeface="KaiTi" panose="02010609060101010101" pitchFamily="49" charset="-122"/>
                        </a:rPr>
                        <m:t>=99%</m:t>
                      </m:r>
                    </m:oMath>
                  </m:oMathPara>
                </a14:m>
                <a:endParaRPr lang="en-US" altLang="zh-CN" sz="2400" dirty="0"/>
              </a:p>
              <a:p>
                <a:pPr marL="0" indent="0">
                  <a:buNone/>
                </a:pPr>
                <a:endParaRPr kumimoji="1" lang="en-US" altLang="zh-CN" sz="2400" dirty="0"/>
              </a:p>
              <a:p>
                <a:endParaRPr kumimoji="1" lang="zh-CN" altLang="en-US" dirty="0"/>
              </a:p>
            </p:txBody>
          </p:sp>
        </mc:Choice>
        <mc:Fallback xmlns="">
          <p:sp>
            <p:nvSpPr>
              <p:cNvPr id="3" name="内容占位符 2">
                <a:extLst>
                  <a:ext uri="{FF2B5EF4-FFF2-40B4-BE49-F238E27FC236}">
                    <a16:creationId xmlns:a16="http://schemas.microsoft.com/office/drawing/2014/main" id="{4C36B77F-0121-3E5D-9DD9-48853798D7C2}"/>
                  </a:ext>
                </a:extLst>
              </p:cNvPr>
              <p:cNvSpPr>
                <a:spLocks noGrp="1" noRot="1" noChangeAspect="1" noMove="1" noResize="1" noEditPoints="1" noAdjustHandles="1" noChangeArrowheads="1" noChangeShapeType="1" noTextEdit="1"/>
              </p:cNvSpPr>
              <p:nvPr>
                <p:ph idx="4294967295"/>
              </p:nvPr>
            </p:nvSpPr>
            <p:spPr>
              <a:xfrm>
                <a:off x="0" y="765175"/>
                <a:ext cx="8302625" cy="3959225"/>
              </a:xfrm>
              <a:blipFill>
                <a:blip r:embed="rId2"/>
                <a:stretch>
                  <a:fillRect l="-1322" t="-3698" r="-294"/>
                </a:stretch>
              </a:blipFill>
            </p:spPr>
            <p:txBody>
              <a:bodyPr/>
              <a:lstStyle/>
              <a:p>
                <a:r>
                  <a:rPr lang="zh-CN" altLang="en-US">
                    <a:noFill/>
                  </a:rPr>
                  <a:t> </a:t>
                </a:r>
              </a:p>
            </p:txBody>
          </p:sp>
        </mc:Fallback>
      </mc:AlternateContent>
      <p:graphicFrame>
        <p:nvGraphicFramePr>
          <p:cNvPr id="5" name="表格 4">
            <a:extLst>
              <a:ext uri="{FF2B5EF4-FFF2-40B4-BE49-F238E27FC236}">
                <a16:creationId xmlns:a16="http://schemas.microsoft.com/office/drawing/2014/main" id="{EC735B69-DD78-225D-DC56-C8AB6D857E77}"/>
              </a:ext>
            </a:extLst>
          </p:cNvPr>
          <p:cNvGraphicFramePr>
            <a:graphicFrameLocks noGrp="1"/>
          </p:cNvGraphicFramePr>
          <p:nvPr>
            <p:extLst>
              <p:ext uri="{D42A27DB-BD31-4B8C-83A1-F6EECF244321}">
                <p14:modId xmlns:p14="http://schemas.microsoft.com/office/powerpoint/2010/main" val="4054284914"/>
              </p:ext>
            </p:extLst>
          </p:nvPr>
        </p:nvGraphicFramePr>
        <p:xfrm>
          <a:off x="6156176" y="3789040"/>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99</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
        <p:nvSpPr>
          <p:cNvPr id="6" name="文本框 5">
            <a:extLst>
              <a:ext uri="{FF2B5EF4-FFF2-40B4-BE49-F238E27FC236}">
                <a16:creationId xmlns:a16="http://schemas.microsoft.com/office/drawing/2014/main" id="{12DB3643-AEA3-89A3-7E30-25D171236192}"/>
              </a:ext>
            </a:extLst>
          </p:cNvPr>
          <p:cNvSpPr txBox="1"/>
          <p:nvPr/>
        </p:nvSpPr>
        <p:spPr>
          <a:xfrm>
            <a:off x="421481" y="4725144"/>
            <a:ext cx="5734695" cy="2123658"/>
          </a:xfrm>
          <a:prstGeom prst="rect">
            <a:avLst/>
          </a:prstGeom>
          <a:noFill/>
        </p:spPr>
        <p:txBody>
          <a:bodyPr wrap="square" rtlCol="0">
            <a:spAutoFit/>
          </a:bodyPr>
          <a:lstStyle/>
          <a:p>
            <a:pPr marL="342900" indent="-342900">
              <a:buClr>
                <a:srgbClr val="0432FF"/>
              </a:buClr>
              <a:buFont typeface="Wingdings" pitchFamily="2" charset="2"/>
              <a:buChar char="l"/>
            </a:pPr>
            <a:r>
              <a:rPr kumimoji="1" lang="zh-CN" altLang="en-US" sz="2400" dirty="0">
                <a:latin typeface="Microsoft YaHei" panose="020B0503020204020204" pitchFamily="34" charset="-122"/>
                <a:ea typeface="Microsoft YaHei" panose="020B0503020204020204" pitchFamily="34" charset="-122"/>
              </a:rPr>
              <a:t>实践中，并不这样做，优先将关注度高的作为正类</a:t>
            </a:r>
            <a:endParaRPr kumimoji="1" lang="en-US" altLang="zh-CN" sz="2400" dirty="0">
              <a:latin typeface="Microsoft YaHei" panose="020B0503020204020204" pitchFamily="34" charset="-122"/>
              <a:ea typeface="Microsoft YaHei" panose="020B0503020204020204" pitchFamily="34" charset="-122"/>
            </a:endParaRPr>
          </a:p>
          <a:p>
            <a:pPr marL="342000" indent="342900">
              <a:buFont typeface="Wingdings" pitchFamily="2" charset="2"/>
              <a:buChar char="ü"/>
            </a:pPr>
            <a:r>
              <a:rPr kumimoji="1" lang="zh-CN" altLang="en-US" sz="2000" dirty="0">
                <a:latin typeface="Microsoft YaHei" panose="020B0503020204020204" pitchFamily="34" charset="-122"/>
                <a:ea typeface="Microsoft YaHei" panose="020B0503020204020204" pitchFamily="34" charset="-122"/>
              </a:rPr>
              <a:t>搜索引擎的索引中，全部网页有亿万条，相关网页只有</a:t>
            </a:r>
            <a:r>
              <a:rPr kumimoji="1" lang="en-US" altLang="zh-CN" sz="2000" dirty="0">
                <a:latin typeface="Microsoft YaHei" panose="020B0503020204020204" pitchFamily="34" charset="-122"/>
                <a:ea typeface="Microsoft YaHei" panose="020B0503020204020204" pitchFamily="34" charset="-122"/>
              </a:rPr>
              <a:t>10</a:t>
            </a:r>
            <a:r>
              <a:rPr kumimoji="1" lang="zh-CN" altLang="en-US" sz="2000" dirty="0">
                <a:latin typeface="Microsoft YaHei" panose="020B0503020204020204" pitchFamily="34" charset="-122"/>
                <a:ea typeface="Microsoft YaHei" panose="020B0503020204020204" pitchFamily="34" charset="-122"/>
              </a:rPr>
              <a:t>条，此时相关网页就应当作为正例 </a:t>
            </a:r>
          </a:p>
          <a:p>
            <a:endParaRPr kumimoji="1" lang="zh-CN" altLang="en-US" dirty="0"/>
          </a:p>
        </p:txBody>
      </p:sp>
    </p:spTree>
    <p:extLst>
      <p:ext uri="{BB962C8B-B14F-4D97-AF65-F5344CB8AC3E}">
        <p14:creationId xmlns:p14="http://schemas.microsoft.com/office/powerpoint/2010/main" val="4275827483"/>
      </p:ext>
    </p:extLst>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B4313D5-B658-804D-ADC5-3BA6FED5A03E}"/>
              </a:ext>
            </a:extLst>
          </p:cNvPr>
          <p:cNvSpPr>
            <a:spLocks noGrp="1"/>
          </p:cNvSpPr>
          <p:nvPr>
            <p:ph type="sldNum" sz="quarter" idx="12"/>
          </p:nvPr>
        </p:nvSpPr>
        <p:spPr/>
        <p:txBody>
          <a:bodyPr/>
          <a:lstStyle/>
          <a:p>
            <a:pPr>
              <a:defRPr/>
            </a:pPr>
            <a:fld id="{6695875E-1D8E-5C47-A1E8-9C990B064D39}" type="slidenum">
              <a:rPr lang="en-US" altLang="ko-KR" smtClean="0"/>
              <a:pPr>
                <a:defRPr/>
              </a:pPr>
              <a:t>33</a:t>
            </a:fld>
            <a:endParaRPr lang="en-US" altLang="ko-KR"/>
          </a:p>
        </p:txBody>
      </p:sp>
      <p:sp>
        <p:nvSpPr>
          <p:cNvPr id="2" name="标题 1">
            <a:extLst>
              <a:ext uri="{FF2B5EF4-FFF2-40B4-BE49-F238E27FC236}">
                <a16:creationId xmlns:a16="http://schemas.microsoft.com/office/drawing/2014/main" id="{9B519E84-321E-864C-96C4-BC64B171F4BF}"/>
              </a:ext>
            </a:extLst>
          </p:cNvPr>
          <p:cNvSpPr>
            <a:spLocks noGrp="1"/>
          </p:cNvSpPr>
          <p:nvPr>
            <p:ph type="title" idx="4294967295"/>
          </p:nvPr>
        </p:nvSpPr>
        <p:spPr>
          <a:xfrm>
            <a:off x="0" y="533400"/>
            <a:ext cx="8020050" cy="889000"/>
          </a:xfrm>
        </p:spPr>
        <p:txBody>
          <a:bodyPr/>
          <a:lstStyle/>
          <a:p>
            <a:r>
              <a:rPr lang="en-US" altLang="zh-CN" dirty="0"/>
              <a:t>2.4.3 </a:t>
            </a:r>
            <a:r>
              <a:rPr lang="zh-CN" altLang="en-US" dirty="0"/>
              <a:t>召回率</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7D55ED-F333-3D45-B80A-A8D89839E32F}"/>
                  </a:ext>
                </a:extLst>
              </p:cNvPr>
              <p:cNvSpPr>
                <a:spLocks noGrp="1"/>
              </p:cNvSpPr>
              <p:nvPr>
                <p:ph idx="4294967295"/>
              </p:nvPr>
            </p:nvSpPr>
            <p:spPr>
              <a:xfrm>
                <a:off x="842963" y="1476375"/>
                <a:ext cx="8301037" cy="4976813"/>
              </a:xfrm>
            </p:spPr>
            <p:txBody>
              <a:bodyPr/>
              <a:lstStyle/>
              <a:p>
                <a:r>
                  <a:rPr kumimoji="1" lang="zh-CN" altLang="en-US" sz="2400" dirty="0">
                    <a:latin typeface="Microsoft YaHei" panose="020B0503020204020204" pitchFamily="34" charset="-122"/>
                    <a:ea typeface="Microsoft YaHei" panose="020B0503020204020204" pitchFamily="34" charset="-122"/>
                  </a:rPr>
                  <a:t>召回率</a:t>
                </a:r>
                <a:r>
                  <a:rPr kumimoji="1" lang="en-US" altLang="zh-CN" sz="2400" dirty="0">
                    <a:latin typeface="Microsoft YaHei" panose="020B0503020204020204" pitchFamily="34" charset="-122"/>
                    <a:ea typeface="Microsoft YaHei" panose="020B0503020204020204" pitchFamily="34" charset="-122"/>
                  </a:rPr>
                  <a:t>(recall,</a:t>
                </a:r>
                <a:r>
                  <a:rPr kumimoji="1" lang="zh-CN" altLang="en-US" sz="2400" dirty="0">
                    <a:latin typeface="Microsoft YaHei" panose="020B0503020204020204" pitchFamily="34" charset="-122"/>
                    <a:ea typeface="Microsoft YaHei" panose="020B0503020204020204" pitchFamily="34" charset="-122"/>
                  </a:rPr>
                  <a:t> 简称</a:t>
                </a:r>
                <a:r>
                  <a:rPr kumimoji="1" lang="en-US" altLang="zh-CN" sz="2400" dirty="0">
                    <a:latin typeface="Microsoft YaHei" panose="020B0503020204020204" pitchFamily="34" charset="-122"/>
                    <a:ea typeface="Microsoft YaHei" panose="020B0503020204020204" pitchFamily="34" charset="-122"/>
                  </a:rPr>
                  <a:t>R</a:t>
                </a:r>
                <a:r>
                  <a:rPr kumimoji="1" lang="zh-CN" altLang="en-US" sz="2400" dirty="0">
                    <a:latin typeface="Microsoft YaHei" panose="020B0503020204020204" pitchFamily="34" charset="-122"/>
                    <a:ea typeface="Microsoft YaHei" panose="020B0503020204020204" pitchFamily="34" charset="-122"/>
                  </a:rPr>
                  <a:t>值</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：正确预测为正例的数量占实际为正例数量的比例</a:t>
                </a:r>
                <a:endParaRPr kumimoji="1" lang="en-US" altLang="zh-CN" sz="2400"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KaiTi" panose="02010609060101010101" pitchFamily="49" charset="-122"/>
                        </a:rPr>
                        <m:t>𝑅𝑒𝑐𝑎𝑙𝑙</m:t>
                      </m:r>
                      <m:r>
                        <a:rPr lang="en-US" altLang="zh-CN" i="1" dirty="0">
                          <a:latin typeface="Cambria Math" panose="02040503050406030204" pitchFamily="18" charset="0"/>
                          <a:ea typeface="KaiTi" panose="02010609060101010101" pitchFamily="49" charset="-122"/>
                        </a:rPr>
                        <m:t>=</m:t>
                      </m:r>
                      <m:f>
                        <m:fPr>
                          <m:ctrlPr>
                            <a:rPr lang="en-US" altLang="zh-CN" i="1" dirty="0">
                              <a:latin typeface="Cambria Math" panose="02040503050406030204" pitchFamily="18" charset="0"/>
                              <a:ea typeface="KaiTi" panose="02010609060101010101" pitchFamily="49" charset="-122"/>
                            </a:rPr>
                          </m:ctrlPr>
                        </m:fPr>
                        <m:num>
                          <m:r>
                            <a:rPr lang="en-US" altLang="zh-CN" i="1" dirty="0">
                              <a:latin typeface="Cambria Math" panose="02040503050406030204" pitchFamily="18" charset="0"/>
                              <a:ea typeface="KaiTi" panose="02010609060101010101" pitchFamily="49" charset="-122"/>
                            </a:rPr>
                            <m:t>𝑇𝑃</m:t>
                          </m:r>
                        </m:num>
                        <m:den>
                          <m:r>
                            <a:rPr lang="en-US" altLang="zh-CN" i="1" dirty="0">
                              <a:latin typeface="Cambria Math" panose="02040503050406030204" pitchFamily="18" charset="0"/>
                              <a:ea typeface="KaiTi" panose="02010609060101010101" pitchFamily="49" charset="-122"/>
                            </a:rPr>
                            <m:t>𝑇𝑃</m:t>
                          </m:r>
                          <m:r>
                            <a:rPr lang="en-US" altLang="zh-CN" i="1" dirty="0">
                              <a:latin typeface="Cambria Math" panose="02040503050406030204" pitchFamily="18" charset="0"/>
                              <a:ea typeface="KaiTi" panose="02010609060101010101" pitchFamily="49" charset="-122"/>
                            </a:rPr>
                            <m:t>+</m:t>
                          </m:r>
                          <m:r>
                            <a:rPr lang="en-US" altLang="zh-CN" i="1" dirty="0">
                              <a:latin typeface="Cambria Math" panose="02040503050406030204" pitchFamily="18" charset="0"/>
                              <a:ea typeface="KaiTi" panose="02010609060101010101" pitchFamily="49" charset="-122"/>
                            </a:rPr>
                            <m:t>𝐹𝑁</m:t>
                          </m:r>
                        </m:den>
                      </m:f>
                    </m:oMath>
                  </m:oMathPara>
                </a14:m>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3" name="内容占位符 2">
                <a:extLst>
                  <a:ext uri="{FF2B5EF4-FFF2-40B4-BE49-F238E27FC236}">
                    <a16:creationId xmlns:a16="http://schemas.microsoft.com/office/drawing/2014/main" id="{957D55ED-F333-3D45-B80A-A8D89839E32F}"/>
                  </a:ext>
                </a:extLst>
              </p:cNvPr>
              <p:cNvSpPr>
                <a:spLocks noGrp="1" noRot="1" noChangeAspect="1" noMove="1" noResize="1" noEditPoints="1" noAdjustHandles="1" noChangeArrowheads="1" noChangeShapeType="1" noTextEdit="1"/>
              </p:cNvSpPr>
              <p:nvPr>
                <p:ph idx="1"/>
              </p:nvPr>
            </p:nvSpPr>
            <p:spPr>
              <a:xfrm>
                <a:off x="561975" y="1476374"/>
                <a:ext cx="8301038" cy="4976961"/>
              </a:xfrm>
              <a:blipFill>
                <a:blip r:embed="rId2"/>
                <a:stretch>
                  <a:fillRect l="-1070" t="-1018" r="-765"/>
                </a:stretch>
              </a:blipFill>
            </p:spPr>
            <p:txBody>
              <a:bodyPr/>
              <a:lstStyle/>
              <a:p>
                <a:r>
                  <a:rPr lang="zh-CN" altLang="en-US">
                    <a:noFill/>
                  </a:rPr>
                  <a:t> </a:t>
                </a:r>
              </a:p>
            </p:txBody>
          </p:sp>
        </mc:Fallback>
      </mc:AlternateContent>
      <p:graphicFrame>
        <p:nvGraphicFramePr>
          <p:cNvPr id="8" name="表格 6">
            <a:extLst>
              <a:ext uri="{FF2B5EF4-FFF2-40B4-BE49-F238E27FC236}">
                <a16:creationId xmlns:a16="http://schemas.microsoft.com/office/drawing/2014/main" id="{EF70AFFF-716C-3D48-942B-148D43D658C7}"/>
              </a:ext>
            </a:extLst>
          </p:cNvPr>
          <p:cNvGraphicFramePr>
            <a:graphicFrameLocks noGrp="1"/>
          </p:cNvGraphicFramePr>
          <p:nvPr>
            <p:extLst>
              <p:ext uri="{D42A27DB-BD31-4B8C-83A1-F6EECF244321}">
                <p14:modId xmlns:p14="http://schemas.microsoft.com/office/powerpoint/2010/main" val="2357773807"/>
              </p:ext>
            </p:extLst>
          </p:nvPr>
        </p:nvGraphicFramePr>
        <p:xfrm>
          <a:off x="3160588" y="3789040"/>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Tree>
    <p:extLst>
      <p:ext uri="{BB962C8B-B14F-4D97-AF65-F5344CB8AC3E}">
        <p14:creationId xmlns:p14="http://schemas.microsoft.com/office/powerpoint/2010/main" val="3912681494"/>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41DC31C-B040-DCEB-0685-39DDD0E50B54}"/>
              </a:ext>
            </a:extLst>
          </p:cNvPr>
          <p:cNvSpPr>
            <a:spLocks noGrp="1"/>
          </p:cNvSpPr>
          <p:nvPr>
            <p:ph type="sldNum" sz="quarter" idx="12"/>
          </p:nvPr>
        </p:nvSpPr>
        <p:spPr/>
        <p:txBody>
          <a:bodyPr/>
          <a:lstStyle/>
          <a:p>
            <a:pPr>
              <a:defRPr/>
            </a:pPr>
            <a:fld id="{6695875E-1D8E-5C47-A1E8-9C990B064D39}" type="slidenum">
              <a:rPr lang="en-US" altLang="ko-KR" smtClean="0"/>
              <a:pPr>
                <a:defRPr/>
              </a:pPr>
              <a:t>34</a:t>
            </a:fld>
            <a:endParaRPr lang="en-US" altLang="ko-K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D8D3BB-E971-7EE9-CF8F-BAA512C35C09}"/>
                  </a:ext>
                </a:extLst>
              </p:cNvPr>
              <p:cNvSpPr>
                <a:spLocks noGrp="1"/>
              </p:cNvSpPr>
              <p:nvPr>
                <p:ph idx="4294967295"/>
              </p:nvPr>
            </p:nvSpPr>
            <p:spPr>
              <a:xfrm>
                <a:off x="0" y="836613"/>
                <a:ext cx="8302625" cy="6021387"/>
              </a:xfrm>
            </p:spPr>
            <p:txBody>
              <a:bodyPr/>
              <a:lstStyle/>
              <a:p>
                <a:r>
                  <a:rPr lang="zh-CN" altLang="en-US" sz="2400" dirty="0">
                    <a:latin typeface="Microsoft YaHei" panose="020B0503020204020204" pitchFamily="34" charset="-122"/>
                    <a:ea typeface="Microsoft YaHei" panose="020B0503020204020204" pitchFamily="34" charset="-122"/>
                  </a:rPr>
                  <a:t>乙肝病毒检测案例中，系统检测</a:t>
                </a:r>
                <a:r>
                  <a:rPr lang="en-US" altLang="zh-CN" sz="2400" dirty="0">
                    <a:latin typeface="Microsoft YaHei" panose="020B0503020204020204" pitchFamily="34" charset="-122"/>
                    <a:ea typeface="Microsoft YaHei" panose="020B0503020204020204" pitchFamily="34" charset="-122"/>
                  </a:rPr>
                  <a:t>100</a:t>
                </a:r>
                <a:r>
                  <a:rPr lang="zh-CN" altLang="en-US" sz="2400" dirty="0">
                    <a:latin typeface="Microsoft YaHei" panose="020B0503020204020204" pitchFamily="34" charset="-122"/>
                    <a:ea typeface="Microsoft YaHei" panose="020B0503020204020204" pitchFamily="34" charset="-122"/>
                  </a:rPr>
                  <a:t>个受试者，</a:t>
                </a:r>
                <a:r>
                  <a:rPr lang="en-US" altLang="zh-CN" sz="2400" dirty="0">
                    <a:latin typeface="Microsoft YaHei" panose="020B0503020204020204" pitchFamily="34" charset="-122"/>
                    <a:ea typeface="Microsoft YaHei" panose="020B0503020204020204" pitchFamily="34" charset="-122"/>
                  </a:rPr>
                  <a:t> 1</a:t>
                </a:r>
                <a:r>
                  <a:rPr lang="zh-CN" altLang="en-US" sz="2400" dirty="0">
                    <a:latin typeface="Microsoft YaHei" panose="020B0503020204020204" pitchFamily="34" charset="-122"/>
                    <a:ea typeface="Microsoft YaHei" panose="020B0503020204020204" pitchFamily="34" charset="-122"/>
                  </a:rPr>
                  <a:t>人阳性携带者，</a:t>
                </a:r>
                <a:r>
                  <a:rPr lang="en-US" altLang="zh-CN" sz="2400" dirty="0">
                    <a:latin typeface="Microsoft YaHei" panose="020B0503020204020204" pitchFamily="34" charset="-122"/>
                    <a:ea typeface="Microsoft YaHei" panose="020B0503020204020204" pitchFamily="34" charset="-122"/>
                  </a:rPr>
                  <a:t> 99 </a:t>
                </a:r>
                <a:r>
                  <a:rPr lang="zh-CN" altLang="en-US" sz="2400" dirty="0">
                    <a:latin typeface="Microsoft YaHei" panose="020B0503020204020204" pitchFamily="34" charset="-122"/>
                    <a:ea typeface="Microsoft YaHei" panose="020B0503020204020204" pitchFamily="34" charset="-122"/>
                  </a:rPr>
                  <a:t>人都是阴性，真阳性病人没被检测出来 ，所有人结果均为阴性，此时，召回率是多少？</a:t>
                </a:r>
                <a:endParaRPr lang="en-US" altLang="zh-CN" sz="2400"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ea typeface="KaiTi" panose="02010609060101010101" pitchFamily="49" charset="-122"/>
                        </a:rPr>
                        <m:t>𝑅𝑒𝑐𝑎𝑙𝑙</m:t>
                      </m:r>
                      <m:r>
                        <a:rPr lang="en-US" altLang="zh-CN" i="1" dirty="0">
                          <a:latin typeface="Cambria Math" panose="02040503050406030204" pitchFamily="18" charset="0"/>
                          <a:ea typeface="KaiTi" panose="02010609060101010101" pitchFamily="49" charset="-122"/>
                        </a:rPr>
                        <m:t>=</m:t>
                      </m:r>
                      <m:f>
                        <m:fPr>
                          <m:ctrlPr>
                            <a:rPr lang="en-US" altLang="zh-CN" i="1" dirty="0">
                              <a:latin typeface="Cambria Math" panose="02040503050406030204" pitchFamily="18" charset="0"/>
                              <a:ea typeface="KaiTi" panose="02010609060101010101" pitchFamily="49" charset="-122"/>
                            </a:rPr>
                          </m:ctrlPr>
                        </m:fPr>
                        <m:num>
                          <m:r>
                            <a:rPr lang="en-US" altLang="zh-CN" i="1" dirty="0">
                              <a:latin typeface="Cambria Math" panose="02040503050406030204" pitchFamily="18" charset="0"/>
                              <a:ea typeface="KaiTi" panose="02010609060101010101" pitchFamily="49" charset="-122"/>
                            </a:rPr>
                            <m:t>𝑇𝑃</m:t>
                          </m:r>
                        </m:num>
                        <m:den>
                          <m:r>
                            <a:rPr lang="en-US" altLang="zh-CN" i="1" dirty="0">
                              <a:latin typeface="Cambria Math" panose="02040503050406030204" pitchFamily="18" charset="0"/>
                              <a:ea typeface="KaiTi" panose="02010609060101010101" pitchFamily="49" charset="-122"/>
                            </a:rPr>
                            <m:t>𝑇𝑃</m:t>
                          </m:r>
                          <m:r>
                            <a:rPr lang="en-US" altLang="zh-CN" i="1" dirty="0">
                              <a:latin typeface="Cambria Math" panose="02040503050406030204" pitchFamily="18" charset="0"/>
                              <a:ea typeface="KaiTi" panose="02010609060101010101" pitchFamily="49" charset="-122"/>
                            </a:rPr>
                            <m:t>+</m:t>
                          </m:r>
                          <m:r>
                            <a:rPr lang="en-US" altLang="zh-CN" i="1" dirty="0">
                              <a:latin typeface="Cambria Math" panose="02040503050406030204" pitchFamily="18" charset="0"/>
                              <a:ea typeface="KaiTi" panose="02010609060101010101" pitchFamily="49" charset="-122"/>
                            </a:rPr>
                            <m:t>𝐹𝑁</m:t>
                          </m:r>
                        </m:den>
                      </m:f>
                      <m:r>
                        <a:rPr lang="en-US" altLang="zh-CN" b="0" i="1" dirty="0" smtClean="0">
                          <a:latin typeface="Cambria Math" panose="02040503050406030204" pitchFamily="18" charset="0"/>
                          <a:ea typeface="KaiTi" panose="02010609060101010101" pitchFamily="49" charset="-122"/>
                        </a:rPr>
                        <m:t>=</m:t>
                      </m:r>
                      <m:f>
                        <m:fPr>
                          <m:ctrlPr>
                            <a:rPr lang="en-US" altLang="zh-CN" b="0" i="1" dirty="0" smtClean="0">
                              <a:latin typeface="Cambria Math" panose="02040503050406030204" pitchFamily="18" charset="0"/>
                              <a:ea typeface="KaiTi" panose="02010609060101010101" pitchFamily="49" charset="-122"/>
                            </a:rPr>
                          </m:ctrlPr>
                        </m:fPr>
                        <m:num>
                          <m:r>
                            <a:rPr lang="en-US" altLang="zh-CN" b="0" i="1" dirty="0" smtClean="0">
                              <a:latin typeface="Cambria Math" panose="02040503050406030204" pitchFamily="18" charset="0"/>
                              <a:ea typeface="KaiTi" panose="02010609060101010101" pitchFamily="49" charset="-122"/>
                            </a:rPr>
                            <m:t>0</m:t>
                          </m:r>
                        </m:num>
                        <m:den>
                          <m:r>
                            <a:rPr lang="en-US" altLang="zh-CN" b="0" i="1" dirty="0" smtClean="0">
                              <a:latin typeface="Cambria Math" panose="02040503050406030204" pitchFamily="18" charset="0"/>
                              <a:ea typeface="KaiTi" panose="02010609060101010101" pitchFamily="49" charset="-122"/>
                            </a:rPr>
                            <m:t>0+1</m:t>
                          </m:r>
                        </m:den>
                      </m:f>
                      <m:r>
                        <a:rPr lang="en-US" altLang="zh-CN" b="0" i="1" dirty="0" smtClean="0">
                          <a:latin typeface="Cambria Math" panose="02040503050406030204" pitchFamily="18" charset="0"/>
                          <a:ea typeface="KaiTi" panose="02010609060101010101" pitchFamily="49" charset="-122"/>
                        </a:rPr>
                        <m:t>=0</m:t>
                      </m:r>
                    </m:oMath>
                  </m:oMathPara>
                </a14:m>
                <a:endParaRPr kumimoji="1" lang="en-US" altLang="zh-CN" dirty="0"/>
              </a:p>
              <a:p>
                <a:pPr marL="0" indent="0">
                  <a:buNone/>
                </a:pPr>
                <a:endParaRPr lang="en-US" altLang="zh-CN" dirty="0"/>
              </a:p>
              <a:p>
                <a:pPr marL="0" indent="0">
                  <a:buNone/>
                </a:pPr>
                <a:endParaRPr kumimoji="1" lang="en-US" altLang="zh-CN" dirty="0"/>
              </a:p>
              <a:p>
                <a:pPr marL="0" indent="0">
                  <a:buNone/>
                </a:pPr>
                <a:endParaRPr lang="en-US" altLang="zh-CN" dirty="0"/>
              </a:p>
              <a:p>
                <a:pPr marL="0" indent="0">
                  <a:buNone/>
                </a:pPr>
                <a:endParaRPr kumimoji="1" lang="en-US" altLang="zh-CN" dirty="0"/>
              </a:p>
              <a:p>
                <a:pPr marL="0" indent="0">
                  <a:buNone/>
                </a:pPr>
                <a:endParaRPr lang="en-US" altLang="zh-CN" dirty="0"/>
              </a:p>
              <a:p>
                <a:pPr marL="0" indent="0">
                  <a:buNone/>
                </a:pPr>
                <a:endParaRPr kumimoji="1" lang="en-US" altLang="zh-CN" dirty="0"/>
              </a:p>
            </p:txBody>
          </p:sp>
        </mc:Choice>
        <mc:Fallback xmlns="">
          <p:sp>
            <p:nvSpPr>
              <p:cNvPr id="3" name="内容占位符 2">
                <a:extLst>
                  <a:ext uri="{FF2B5EF4-FFF2-40B4-BE49-F238E27FC236}">
                    <a16:creationId xmlns:a16="http://schemas.microsoft.com/office/drawing/2014/main" id="{D2D8D3BB-E971-7EE9-CF8F-BAA512C35C09}"/>
                  </a:ext>
                </a:extLst>
              </p:cNvPr>
              <p:cNvSpPr>
                <a:spLocks noGrp="1" noRot="1" noChangeAspect="1" noMove="1" noResize="1" noEditPoints="1" noAdjustHandles="1" noChangeArrowheads="1" noChangeShapeType="1" noTextEdit="1"/>
              </p:cNvSpPr>
              <p:nvPr>
                <p:ph idx="1"/>
              </p:nvPr>
            </p:nvSpPr>
            <p:spPr>
              <a:xfrm>
                <a:off x="421481" y="836712"/>
                <a:ext cx="8301038" cy="6021288"/>
              </a:xfrm>
              <a:blipFill>
                <a:blip r:embed="rId2"/>
                <a:stretch>
                  <a:fillRect l="-1070" t="-842"/>
                </a:stretch>
              </a:blipFill>
            </p:spPr>
            <p:txBody>
              <a:bodyPr/>
              <a:lstStyle/>
              <a:p>
                <a:r>
                  <a:rPr lang="zh-CN" altLang="en-US">
                    <a:noFill/>
                  </a:rPr>
                  <a:t> </a:t>
                </a:r>
              </a:p>
            </p:txBody>
          </p:sp>
        </mc:Fallback>
      </mc:AlternateContent>
      <p:graphicFrame>
        <p:nvGraphicFramePr>
          <p:cNvPr id="5" name="表格 6">
            <a:extLst>
              <a:ext uri="{FF2B5EF4-FFF2-40B4-BE49-F238E27FC236}">
                <a16:creationId xmlns:a16="http://schemas.microsoft.com/office/drawing/2014/main" id="{B5C4206B-0BEE-83C3-E262-1D2529F6D41C}"/>
              </a:ext>
            </a:extLst>
          </p:cNvPr>
          <p:cNvGraphicFramePr>
            <a:graphicFrameLocks noGrp="1"/>
          </p:cNvGraphicFramePr>
          <p:nvPr>
            <p:extLst>
              <p:ext uri="{D42A27DB-BD31-4B8C-83A1-F6EECF244321}">
                <p14:modId xmlns:p14="http://schemas.microsoft.com/office/powerpoint/2010/main" val="1785384108"/>
              </p:ext>
            </p:extLst>
          </p:nvPr>
        </p:nvGraphicFramePr>
        <p:xfrm>
          <a:off x="755576" y="3109218"/>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graphicFrame>
        <p:nvGraphicFramePr>
          <p:cNvPr id="7" name="表格 6">
            <a:extLst>
              <a:ext uri="{FF2B5EF4-FFF2-40B4-BE49-F238E27FC236}">
                <a16:creationId xmlns:a16="http://schemas.microsoft.com/office/drawing/2014/main" id="{F41C2997-2FB9-5190-7FC1-9F832B2689B9}"/>
              </a:ext>
            </a:extLst>
          </p:cNvPr>
          <p:cNvGraphicFramePr>
            <a:graphicFrameLocks noGrp="1"/>
          </p:cNvGraphicFramePr>
          <p:nvPr>
            <p:extLst>
              <p:ext uri="{D42A27DB-BD31-4B8C-83A1-F6EECF244321}">
                <p14:modId xmlns:p14="http://schemas.microsoft.com/office/powerpoint/2010/main" val="1422962889"/>
              </p:ext>
            </p:extLst>
          </p:nvPr>
        </p:nvGraphicFramePr>
        <p:xfrm>
          <a:off x="4932040" y="3109218"/>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99</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Tree>
    <p:extLst>
      <p:ext uri="{BB962C8B-B14F-4D97-AF65-F5344CB8AC3E}">
        <p14:creationId xmlns:p14="http://schemas.microsoft.com/office/powerpoint/2010/main" val="3469906444"/>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B4313D5-B658-804D-ADC5-3BA6FED5A03E}"/>
              </a:ext>
            </a:extLst>
          </p:cNvPr>
          <p:cNvSpPr>
            <a:spLocks noGrp="1"/>
          </p:cNvSpPr>
          <p:nvPr>
            <p:ph type="sldNum" sz="quarter" idx="12"/>
          </p:nvPr>
        </p:nvSpPr>
        <p:spPr/>
        <p:txBody>
          <a:bodyPr/>
          <a:lstStyle/>
          <a:p>
            <a:pPr>
              <a:defRPr/>
            </a:pPr>
            <a:fld id="{6695875E-1D8E-5C47-A1E8-9C990B064D39}" type="slidenum">
              <a:rPr lang="en-US" altLang="ko-KR" smtClean="0"/>
              <a:pPr>
                <a:defRPr/>
              </a:pPr>
              <a:t>35</a:t>
            </a:fld>
            <a:endParaRPr lang="en-US" altLang="ko-KR"/>
          </a:p>
        </p:txBody>
      </p:sp>
      <p:sp>
        <p:nvSpPr>
          <p:cNvPr id="2" name="标题 1">
            <a:extLst>
              <a:ext uri="{FF2B5EF4-FFF2-40B4-BE49-F238E27FC236}">
                <a16:creationId xmlns:a16="http://schemas.microsoft.com/office/drawing/2014/main" id="{9B519E84-321E-864C-96C4-BC64B171F4BF}"/>
              </a:ext>
            </a:extLst>
          </p:cNvPr>
          <p:cNvSpPr>
            <a:spLocks noGrp="1"/>
          </p:cNvSpPr>
          <p:nvPr>
            <p:ph type="title" idx="4294967295"/>
          </p:nvPr>
        </p:nvSpPr>
        <p:spPr>
          <a:xfrm>
            <a:off x="0" y="533400"/>
            <a:ext cx="8020050" cy="889000"/>
          </a:xfrm>
        </p:spPr>
        <p:txBody>
          <a:bodyPr/>
          <a:lstStyle/>
          <a:p>
            <a:r>
              <a:rPr lang="en-US" altLang="zh-CN" dirty="0"/>
              <a:t>2.4.4 F1</a:t>
            </a:r>
            <a:r>
              <a:rPr lang="zh-CN" altLang="en-US" dirty="0"/>
              <a:t>值</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7D55ED-F333-3D45-B80A-A8D89839E32F}"/>
                  </a:ext>
                </a:extLst>
              </p:cNvPr>
              <p:cNvSpPr>
                <a:spLocks noGrp="1"/>
              </p:cNvSpPr>
              <p:nvPr>
                <p:ph idx="4294967295"/>
              </p:nvPr>
            </p:nvSpPr>
            <p:spPr>
              <a:xfrm>
                <a:off x="842963" y="1476375"/>
                <a:ext cx="8301037" cy="4976813"/>
              </a:xfrm>
            </p:spPr>
            <p:txBody>
              <a:bodyPr/>
              <a:lstStyle/>
              <a:p>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F-Measure</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值（</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F1</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值）：</a:t>
                </a:r>
                <a:r>
                  <a:rPr lang="en-US" altLang="zh-CN" sz="2400" i="1" dirty="0">
                    <a:latin typeface="Microsoft YaHei" panose="020B0503020204020204" pitchFamily="34" charset="-122"/>
                    <a:ea typeface="Microsoft YaHei" panose="020B0503020204020204" pitchFamily="34" charset="-122"/>
                    <a:cs typeface="Times New Roman" panose="02020603050405020304" pitchFamily="18" charset="0"/>
                  </a:rPr>
                  <a:t>Precision</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 (P)</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和</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400" i="1" dirty="0">
                    <a:latin typeface="Microsoft YaHei" panose="020B0503020204020204" pitchFamily="34" charset="-122"/>
                    <a:ea typeface="Microsoft YaHei" panose="020B0503020204020204" pitchFamily="34" charset="-122"/>
                    <a:cs typeface="Times New Roman" panose="02020603050405020304" pitchFamily="18" charset="0"/>
                  </a:rPr>
                  <a:t>Recall</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(R)</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的调和平均值，也被用来衡量分类方法的性能，针对不同的具体要求，根据</a:t>
                </a:r>
                <a:r>
                  <a:rPr lang="en-US" altLang="zh-CN" sz="2400" i="1" dirty="0">
                    <a:latin typeface="Microsoft YaHei" panose="020B0503020204020204" pitchFamily="34" charset="-122"/>
                    <a:ea typeface="Microsoft YaHei" panose="020B0503020204020204" pitchFamily="34" charset="-122"/>
                    <a:cs typeface="Times New Roman" panose="02020603050405020304" pitchFamily="18" charset="0"/>
                  </a:rPr>
                  <a:t>Precision</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和</a:t>
                </a:r>
                <a:r>
                  <a:rPr lang="en-US" altLang="zh-CN" sz="2400" i="1" dirty="0">
                    <a:latin typeface="Microsoft YaHei" panose="020B0503020204020204" pitchFamily="34" charset="-122"/>
                    <a:ea typeface="Microsoft YaHei" panose="020B0503020204020204" pitchFamily="34" charset="-122"/>
                    <a:cs typeface="Times New Roman" panose="02020603050405020304" pitchFamily="18" charset="0"/>
                  </a:rPr>
                  <a:t>Recall</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的重要性，定义</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F-Measure</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如下</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800" i="1" dirty="0">
                          <a:latin typeface="Cambria Math" panose="02040503050406030204" pitchFamily="18" charset="0"/>
                          <a:ea typeface="KaiTi" panose="02010609060101010101" pitchFamily="49" charset="-122"/>
                        </a:rPr>
                        <m:t>F</m:t>
                      </m:r>
                      <m:r>
                        <a:rPr lang="en-US" altLang="zh-CN" sz="2800" i="1" dirty="0">
                          <a:latin typeface="Cambria Math" panose="02040503050406030204" pitchFamily="18" charset="0"/>
                          <a:ea typeface="KaiTi" panose="02010609060101010101" pitchFamily="49" charset="-122"/>
                        </a:rPr>
                        <m:t>−</m:t>
                      </m:r>
                      <m:r>
                        <m:rPr>
                          <m:sty m:val="p"/>
                        </m:rPr>
                        <a:rPr lang="en-US" altLang="zh-CN" sz="2800" i="1" dirty="0">
                          <a:latin typeface="Cambria Math" panose="02040503050406030204" pitchFamily="18" charset="0"/>
                          <a:ea typeface="KaiTi" panose="02010609060101010101" pitchFamily="49" charset="-122"/>
                        </a:rPr>
                        <m:t>Measure</m:t>
                      </m:r>
                      <m:r>
                        <a:rPr lang="en-US" altLang="zh-CN" i="1" dirty="0">
                          <a:latin typeface="Cambria Math" panose="02040503050406030204" pitchFamily="18" charset="0"/>
                          <a:ea typeface="KaiTi" panose="02010609060101010101" pitchFamily="49" charset="-122"/>
                        </a:rPr>
                        <m:t>=</m:t>
                      </m:r>
                      <m:f>
                        <m:fPr>
                          <m:ctrlPr>
                            <a:rPr lang="en-US" altLang="zh-CN" i="1" dirty="0">
                              <a:latin typeface="Cambria Math" panose="02040503050406030204" pitchFamily="18" charset="0"/>
                              <a:ea typeface="KaiTi" panose="02010609060101010101" pitchFamily="49" charset="-122"/>
                            </a:rPr>
                          </m:ctrlPr>
                        </m:fPr>
                        <m:num>
                          <m:r>
                            <a:rPr lang="en-US" altLang="zh-CN" b="0" i="1" dirty="0" smtClean="0">
                              <a:latin typeface="Cambria Math" panose="02040503050406030204" pitchFamily="18" charset="0"/>
                              <a:ea typeface="KaiTi" panose="02010609060101010101" pitchFamily="49" charset="-122"/>
                            </a:rPr>
                            <m:t>2</m:t>
                          </m:r>
                          <m:r>
                            <a:rPr lang="en-US" altLang="zh-CN" i="1" dirty="0">
                              <a:latin typeface="Cambria Math" panose="02040503050406030204" pitchFamily="18" charset="0"/>
                              <a:ea typeface="KaiTi" panose="02010609060101010101" pitchFamily="49" charset="-122"/>
                            </a:rPr>
                            <m:t>𝑃𝑅</m:t>
                          </m:r>
                        </m:num>
                        <m:den>
                          <m:r>
                            <a:rPr lang="en-US" altLang="zh-CN" i="1" dirty="0">
                              <a:latin typeface="Cambria Math" panose="02040503050406030204" pitchFamily="18" charset="0"/>
                              <a:ea typeface="KaiTi" panose="02010609060101010101" pitchFamily="49" charset="-122"/>
                            </a:rPr>
                            <m:t>𝑃</m:t>
                          </m:r>
                          <m:r>
                            <a:rPr lang="en-US" altLang="zh-CN" i="1" dirty="0">
                              <a:latin typeface="Cambria Math" panose="02040503050406030204" pitchFamily="18" charset="0"/>
                              <a:ea typeface="KaiTi" panose="02010609060101010101" pitchFamily="49" charset="-122"/>
                            </a:rPr>
                            <m:t>+</m:t>
                          </m:r>
                          <m:r>
                            <a:rPr lang="en-US" altLang="zh-CN" i="1" dirty="0">
                              <a:latin typeface="Cambria Math" panose="02040503050406030204" pitchFamily="18" charset="0"/>
                              <a:ea typeface="KaiTi" panose="02010609060101010101" pitchFamily="49" charset="-122"/>
                            </a:rPr>
                            <m:t>𝑅</m:t>
                          </m:r>
                        </m:den>
                      </m:f>
                    </m:oMath>
                  </m:oMathPara>
                </a14:m>
                <a:endParaRPr kumimoji="1"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综合性指标，若</a:t>
                </a:r>
                <a:r>
                  <a:rPr lang="en-US" altLang="zh-CN" dirty="0">
                    <a:latin typeface="Microsoft YaHei" panose="020B0503020204020204" pitchFamily="34" charset="-122"/>
                    <a:ea typeface="Microsoft YaHei" panose="020B0503020204020204" pitchFamily="34" charset="-122"/>
                  </a:rPr>
                  <a:t>P=1%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R=100%</a:t>
                </a:r>
                <a:r>
                  <a:rPr lang="zh-CN" altLang="en-US"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 F1</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mc:Choice>
        <mc:Fallback xmlns="">
          <p:sp>
            <p:nvSpPr>
              <p:cNvPr id="3" name="内容占位符 2">
                <a:extLst>
                  <a:ext uri="{FF2B5EF4-FFF2-40B4-BE49-F238E27FC236}">
                    <a16:creationId xmlns:a16="http://schemas.microsoft.com/office/drawing/2014/main" id="{957D55ED-F333-3D45-B80A-A8D89839E32F}"/>
                  </a:ext>
                </a:extLst>
              </p:cNvPr>
              <p:cNvSpPr>
                <a:spLocks noGrp="1" noRot="1" noChangeAspect="1" noMove="1" noResize="1" noEditPoints="1" noAdjustHandles="1" noChangeArrowheads="1" noChangeShapeType="1" noTextEdit="1"/>
              </p:cNvSpPr>
              <p:nvPr>
                <p:ph idx="1"/>
              </p:nvPr>
            </p:nvSpPr>
            <p:spPr>
              <a:xfrm>
                <a:off x="561975" y="1476374"/>
                <a:ext cx="8301038" cy="4976961"/>
              </a:xfrm>
              <a:blipFill>
                <a:blip r:embed="rId2"/>
                <a:stretch>
                  <a:fillRect l="-1070" t="-1018" r="-12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9778651"/>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8484647-F4CD-7045-8583-3AF0F41E859A}"/>
              </a:ext>
            </a:extLst>
          </p:cNvPr>
          <p:cNvSpPr>
            <a:spLocks noGrp="1"/>
          </p:cNvSpPr>
          <p:nvPr>
            <p:ph type="sldNum" sz="quarter" idx="12"/>
          </p:nvPr>
        </p:nvSpPr>
        <p:spPr/>
        <p:txBody>
          <a:bodyPr/>
          <a:lstStyle/>
          <a:p>
            <a:pPr>
              <a:defRPr/>
            </a:pPr>
            <a:fld id="{6695875E-1D8E-5C47-A1E8-9C990B064D39}" type="slidenum">
              <a:rPr lang="en-US" altLang="ko-KR" smtClean="0"/>
              <a:pPr>
                <a:defRPr/>
              </a:pPr>
              <a:t>36</a:t>
            </a:fld>
            <a:endParaRPr lang="en-US" altLang="ko-KR"/>
          </a:p>
        </p:txBody>
      </p:sp>
      <p:sp>
        <p:nvSpPr>
          <p:cNvPr id="2" name="标题 1">
            <a:extLst>
              <a:ext uri="{FF2B5EF4-FFF2-40B4-BE49-F238E27FC236}">
                <a16:creationId xmlns:a16="http://schemas.microsoft.com/office/drawing/2014/main" id="{69CBFC18-1E22-6D49-86B3-64816D169434}"/>
              </a:ext>
            </a:extLst>
          </p:cNvPr>
          <p:cNvSpPr>
            <a:spLocks noGrp="1"/>
          </p:cNvSpPr>
          <p:nvPr>
            <p:ph type="title" idx="4294967295"/>
          </p:nvPr>
        </p:nvSpPr>
        <p:spPr>
          <a:xfrm>
            <a:off x="0" y="533400"/>
            <a:ext cx="8020050" cy="889000"/>
          </a:xfrm>
        </p:spPr>
        <p:txBody>
          <a:bodyPr/>
          <a:lstStyle/>
          <a:p>
            <a:r>
              <a:rPr lang="en-US" altLang="zh-CN" dirty="0"/>
              <a:t>2.4.5 </a:t>
            </a:r>
            <a:r>
              <a:rPr lang="zh-CN" altLang="en-US" dirty="0"/>
              <a:t>分词中的</a:t>
            </a:r>
            <a:r>
              <a:rPr lang="en-US" altLang="zh-CN" dirty="0"/>
              <a:t>P、R、F1</a:t>
            </a:r>
            <a:r>
              <a:rPr lang="zh-CN" altLang="en-US" dirty="0"/>
              <a:t>计算</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91A7C0-BF14-F340-A48E-379375CD4811}"/>
                  </a:ext>
                </a:extLst>
              </p:cNvPr>
              <p:cNvSpPr>
                <a:spLocks noGrp="1"/>
              </p:cNvSpPr>
              <p:nvPr>
                <p:ph idx="4294967295"/>
              </p:nvPr>
            </p:nvSpPr>
            <p:spPr>
              <a:xfrm>
                <a:off x="842963" y="1268413"/>
                <a:ext cx="8301037" cy="3544887"/>
              </a:xfrm>
            </p:spPr>
            <p:txBody>
              <a:bodyPr>
                <a:normAutofit fontScale="92500" lnSpcReduction="20000"/>
              </a:bodyPr>
              <a:lstStyle/>
              <a:p>
                <a:pPr marL="342900" lvl="1" indent="-342900">
                  <a:lnSpc>
                    <a:spcPct val="150000"/>
                  </a:lnSpc>
                  <a:spcBef>
                    <a:spcPts val="500"/>
                  </a:spcBef>
                  <a:buClrTx/>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中文分词中，标准答案和分词结果的单词数不一定相等分块问题转化为分类问题</a:t>
                </a:r>
                <a:endParaRPr lang="en-US" altLang="zh-CN"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marL="342900" lvl="1" indent="-342900">
                  <a:lnSpc>
                    <a:spcPct val="150000"/>
                  </a:lnSpc>
                  <a:spcBef>
                    <a:spcPts val="500"/>
                  </a:spcBef>
                  <a:buClrTx/>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对于长度为</a:t>
                </a:r>
                <a:r>
                  <a:rPr lang="en-US"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n</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的字符串，分词结果是一系列单词。每个单词按它在文本中的起止位置可记作区间</a:t>
                </a:r>
                <a:r>
                  <a:rPr lang="en-US"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dirty="0" err="1">
                    <a:latin typeface="Microsoft YaHei" panose="020B0503020204020204" pitchFamily="34" charset="-122"/>
                    <a:ea typeface="Microsoft YaHei" panose="020B0503020204020204" pitchFamily="34" charset="-122"/>
                    <a:cs typeface="微软雅黑" panose="020B0503020204020204" pitchFamily="34" charset="-122"/>
                    <a:sym typeface="+mn-ea"/>
                  </a:rPr>
                  <a:t>i</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j]</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，其中</a:t>
                </a:r>
                <a:r>
                  <a:rPr lang="en-US"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1≤i≤j≤n</a:t>
                </a:r>
              </a:p>
              <a:p>
                <a:pPr marL="342900" lvl="1" indent="-342900">
                  <a:lnSpc>
                    <a:spcPct val="150000"/>
                  </a:lnSpc>
                  <a:spcBef>
                    <a:spcPts val="500"/>
                  </a:spcBef>
                  <a:buClrTx/>
                </a:pPr>
                <a:r>
                  <a:rPr lang="zh-CN"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标准答案的所有区间构成一个集合</a:t>
                </a:r>
                <a14:m>
                  <m:oMath xmlns:m="http://schemas.openxmlformats.org/officeDocument/2006/math">
                    <m:r>
                      <m:rPr>
                        <m:sty m:val="p"/>
                      </m:rPr>
                      <a:rPr lang="zh-CN" altLang="zh-CN" b="0" i="1" dirty="0" smtClean="0">
                        <a:latin typeface="Cambria Math" panose="02040503050406030204" pitchFamily="18" charset="0"/>
                        <a:ea typeface="微软雅黑" panose="020B0503020204020204" pitchFamily="34" charset="-122"/>
                        <a:cs typeface="微软雅黑" panose="020B0503020204020204" pitchFamily="34" charset="-122"/>
                      </a:rPr>
                      <m:t>A</m:t>
                    </m:r>
                  </m:oMath>
                </a14:m>
                <a:r>
                  <a:rPr lang="zh-CN"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 ，作为正类</a:t>
                </a:r>
                <a:endParaRPr lang="zh-CN" altLang="zh-CN" dirty="0">
                  <a:latin typeface="Microsoft YaHei" panose="020B0503020204020204" pitchFamily="34" charset="-122"/>
                  <a:ea typeface="Microsoft YaHei" panose="020B0503020204020204" pitchFamily="34" charset="-122"/>
                  <a:cs typeface="微软雅黑" panose="020B0503020204020204" pitchFamily="34" charset="-122"/>
                </a:endParaRPr>
              </a:p>
              <a:p>
                <a:pPr marL="342900" lvl="1" indent="-342900">
                  <a:lnSpc>
                    <a:spcPct val="150000"/>
                  </a:lnSpc>
                  <a:spcBef>
                    <a:spcPts val="500"/>
                  </a:spcBef>
                  <a:buClrTx/>
                </a:pPr>
                <a:r>
                  <a:rPr lang="zh-CN" altLang="zh-CN" dirty="0">
                    <a:latin typeface="Microsoft YaHei" panose="020B0503020204020204" pitchFamily="34" charset="-122"/>
                    <a:ea typeface="Microsoft YaHei" panose="020B0503020204020204" pitchFamily="34" charset="-122"/>
                    <a:cs typeface="微软雅黑" panose="020B0503020204020204" pitchFamily="34" charset="-122"/>
                  </a:rPr>
                  <a:t>此集合之外的所有区间构成另一个集合（</a:t>
                </a:r>
                <a14:m>
                  <m:oMath xmlns:m="http://schemas.openxmlformats.org/officeDocument/2006/math">
                    <m:r>
                      <m:rPr>
                        <m:sty m:val="p"/>
                      </m:rPr>
                      <a:rPr lang="zh-CN" altLang="zh-CN" b="0" i="1" dirty="0" smtClean="0">
                        <a:latin typeface="Cambria Math" panose="02040503050406030204" pitchFamily="18" charset="0"/>
                        <a:ea typeface="微软雅黑" panose="020B0503020204020204" pitchFamily="34" charset="-122"/>
                        <a:cs typeface="微软雅黑" panose="020B0503020204020204" pitchFamily="34" charset="-122"/>
                      </a:rPr>
                      <m:t>A</m:t>
                    </m:r>
                  </m:oMath>
                </a14:m>
                <a:r>
                  <a:rPr lang="zh-CN" altLang="zh-CN" dirty="0">
                    <a:latin typeface="Microsoft YaHei" panose="020B0503020204020204" pitchFamily="34" charset="-122"/>
                    <a:ea typeface="Microsoft YaHei" panose="020B0503020204020204" pitchFamily="34" charset="-122"/>
                    <a:cs typeface="微软雅黑" panose="020B0503020204020204" pitchFamily="34" charset="-122"/>
                  </a:rPr>
                  <a:t>的补集），作为负类</a:t>
                </a:r>
              </a:p>
              <a:p>
                <a:pPr marL="342900" lvl="1" indent="-342900">
                  <a:lnSpc>
                    <a:spcPct val="150000"/>
                  </a:lnSpc>
                  <a:spcBef>
                    <a:spcPts val="500"/>
                  </a:spcBef>
                  <a:buClrTx/>
                </a:pPr>
                <a:r>
                  <a:rPr lang="zh-CN" altLang="zh-CN" dirty="0">
                    <a:latin typeface="Microsoft YaHei" panose="020B0503020204020204" pitchFamily="34" charset="-122"/>
                    <a:ea typeface="Microsoft YaHei" panose="020B0503020204020204" pitchFamily="34" charset="-122"/>
                    <a:cs typeface="微软雅黑" panose="020B0503020204020204" pitchFamily="34" charset="-122"/>
                    <a:sym typeface="+mn-ea"/>
                  </a:rPr>
                  <a:t>记分词结果所有单词区间构成集合</a:t>
                </a:r>
                <a14:m>
                  <m:oMath xmlns:m="http://schemas.openxmlformats.org/officeDocument/2006/math">
                    <m:r>
                      <m:rPr>
                        <m:sty m:val="p"/>
                      </m:rPr>
                      <a:rPr lang="zh-CN" altLang="zh-CN" b="0" i="1" dirty="0" smtClean="0">
                        <a:latin typeface="Cambria Math" panose="02040503050406030204" pitchFamily="18" charset="0"/>
                        <a:ea typeface="微软雅黑" panose="020B0503020204020204" pitchFamily="34" charset="-122"/>
                        <a:cs typeface="微软雅黑" panose="020B0503020204020204" pitchFamily="34" charset="-122"/>
                      </a:rPr>
                      <m:t>B</m:t>
                    </m:r>
                  </m:oMath>
                </a14:m>
                <a:endParaRPr lang="zh-CN" altLang="zh-CN" dirty="0">
                  <a:latin typeface="Microsoft YaHei" panose="020B0503020204020204" pitchFamily="34" charset="-122"/>
                  <a:ea typeface="Microsoft YaHei" panose="020B0503020204020204" pitchFamily="34" charset="-122"/>
                  <a:cs typeface="微软雅黑"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3" name="内容占位符 2">
                <a:extLst>
                  <a:ext uri="{FF2B5EF4-FFF2-40B4-BE49-F238E27FC236}">
                    <a16:creationId xmlns:a16="http://schemas.microsoft.com/office/drawing/2014/main" id="{1391A7C0-BF14-F340-A48E-379375CD4811}"/>
                  </a:ext>
                </a:extLst>
              </p:cNvPr>
              <p:cNvSpPr>
                <a:spLocks noGrp="1" noRot="1" noChangeAspect="1" noMove="1" noResize="1" noEditPoints="1" noAdjustHandles="1" noChangeArrowheads="1" noChangeShapeType="1" noTextEdit="1"/>
              </p:cNvSpPr>
              <p:nvPr>
                <p:ph idx="4294967295"/>
              </p:nvPr>
            </p:nvSpPr>
            <p:spPr>
              <a:xfrm>
                <a:off x="842963" y="1268413"/>
                <a:ext cx="8301037" cy="3544887"/>
              </a:xfrm>
              <a:blipFill>
                <a:blip r:embed="rId2"/>
                <a:stretch>
                  <a:fillRect l="-808" r="-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D06598F4-F079-FA43-8D5B-5D1BDC709D72}"/>
                  </a:ext>
                </a:extLst>
              </p:cNvPr>
              <p:cNvSpPr/>
              <p:nvPr/>
            </p:nvSpPr>
            <p:spPr>
              <a:xfrm>
                <a:off x="212050" y="4956933"/>
                <a:ext cx="3707130" cy="1499235"/>
              </a:xfrm>
              <a:prstGeom prst="rect">
                <a:avLst/>
              </a:prstGeom>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微软雅黑" panose="020B0503020204020204" pitchFamily="34" charset="-122"/>
                          <a:cs typeface="Cambria Math" panose="02040503050406030204" pitchFamily="18" charset="0"/>
                        </a:rPr>
                        <m:t>𝑇𝑃</m:t>
                      </m:r>
                      <m:r>
                        <a:rPr lang="en-US" sz="2800" i="1">
                          <a:latin typeface="Cambria Math" panose="02040503050406030204" pitchFamily="18" charset="0"/>
                          <a:ea typeface="MS Mincho" panose="02020609040205080304" charset="-128"/>
                          <a:cs typeface="Cambria Math" panose="02040503050406030204" pitchFamily="18" charset="0"/>
                        </a:rPr>
                        <m:t>∪</m:t>
                      </m:r>
                      <m:r>
                        <a:rPr lang="en-US" sz="2800" i="1">
                          <a:latin typeface="Cambria Math" panose="02040503050406030204" pitchFamily="18" charset="0"/>
                          <a:ea typeface="微软雅黑" panose="020B0503020204020204" pitchFamily="34" charset="-122"/>
                          <a:cs typeface="Cambria Math" panose="02040503050406030204" pitchFamily="18" charset="0"/>
                        </a:rPr>
                        <m:t>𝐹𝑁</m:t>
                      </m:r>
                      <m:r>
                        <a:rPr lang="en-US" sz="2800">
                          <a:latin typeface="Cambria Math" panose="02040503050406030204" pitchFamily="18" charset="0"/>
                          <a:ea typeface="MS Mincho" panose="02020609040205080304" charset="-128"/>
                          <a:cs typeface="Cambria Math" panose="02040503050406030204" pitchFamily="18" charset="0"/>
                        </a:rPr>
                        <m:t>=</m:t>
                      </m:r>
                      <m:r>
                        <a:rPr lang="en-US" sz="2800" i="1">
                          <a:latin typeface="Cambria Math" panose="02040503050406030204" pitchFamily="18" charset="0"/>
                          <a:ea typeface="微软雅黑" panose="020B0503020204020204" pitchFamily="34" charset="-122"/>
                          <a:cs typeface="Cambria Math" panose="02040503050406030204" pitchFamily="18" charset="0"/>
                        </a:rPr>
                        <m:t>𝐴</m:t>
                      </m:r>
                    </m:oMath>
                    <m:oMath xmlns:m="http://schemas.openxmlformats.org/officeDocument/2006/math">
                      <m:r>
                        <a:rPr lang="en-US" sz="2800" i="1">
                          <a:latin typeface="Cambria Math" panose="02040503050406030204" pitchFamily="18" charset="0"/>
                          <a:ea typeface="微软雅黑" panose="020B0503020204020204" pitchFamily="34" charset="-122"/>
                          <a:cs typeface="Cambria Math" panose="02040503050406030204" pitchFamily="18" charset="0"/>
                        </a:rPr>
                        <m:t>𝑇𝑃</m:t>
                      </m:r>
                      <m:r>
                        <a:rPr lang="en-US" sz="2800" i="1">
                          <a:latin typeface="Cambria Math" panose="02040503050406030204" pitchFamily="18" charset="0"/>
                          <a:ea typeface="MS Mincho" panose="02020609040205080304" charset="-128"/>
                          <a:cs typeface="Cambria Math" panose="02040503050406030204" pitchFamily="18" charset="0"/>
                        </a:rPr>
                        <m:t>∪</m:t>
                      </m:r>
                      <m:r>
                        <a:rPr lang="en-US" sz="2800" i="1">
                          <a:latin typeface="Cambria Math" panose="02040503050406030204" pitchFamily="18" charset="0"/>
                          <a:ea typeface="微软雅黑" panose="020B0503020204020204" pitchFamily="34" charset="-122"/>
                          <a:cs typeface="Cambria Math" panose="02040503050406030204" pitchFamily="18" charset="0"/>
                        </a:rPr>
                        <m:t>𝐹𝑃</m:t>
                      </m:r>
                      <m:r>
                        <a:rPr lang="en-US" sz="2800">
                          <a:latin typeface="Cambria Math" panose="02040503050406030204" pitchFamily="18" charset="0"/>
                          <a:ea typeface="MS Mincho" panose="02020609040205080304" charset="-128"/>
                          <a:cs typeface="Cambria Math" panose="02040503050406030204" pitchFamily="18" charset="0"/>
                        </a:rPr>
                        <m:t>=</m:t>
                      </m:r>
                      <m:r>
                        <a:rPr lang="en-US" sz="2800" i="1">
                          <a:latin typeface="Cambria Math" panose="02040503050406030204" pitchFamily="18" charset="0"/>
                          <a:ea typeface="微软雅黑" panose="020B0503020204020204" pitchFamily="34" charset="-122"/>
                          <a:cs typeface="Cambria Math" panose="02040503050406030204" pitchFamily="18" charset="0"/>
                        </a:rPr>
                        <m:t>𝐵</m:t>
                      </m:r>
                    </m:oMath>
                  </m:oMathPara>
                </a14:m>
                <a:endParaRPr 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ctr"/>
                <a14:m>
                  <m:oMath xmlns:m="http://schemas.openxmlformats.org/officeDocument/2006/math">
                    <m:r>
                      <a:rPr lang="en-US" sz="2800" i="1">
                        <a:latin typeface="Cambria Math" panose="02040503050406030204" pitchFamily="18" charset="0"/>
                        <a:ea typeface="微软雅黑" panose="020B0503020204020204" pitchFamily="34" charset="-122"/>
                        <a:cs typeface="Cambria Math" panose="02040503050406030204" pitchFamily="18" charset="0"/>
                      </a:rPr>
                      <m:t>𝑇𝑃</m:t>
                    </m:r>
                    <m:r>
                      <a:rPr lang="en-US" sz="2800">
                        <a:latin typeface="Cambria Math" panose="02040503050406030204" pitchFamily="18" charset="0"/>
                        <a:ea typeface="MS Mincho" panose="02020609040205080304" charset="-128"/>
                        <a:cs typeface="Cambria Math" panose="02040503050406030204" pitchFamily="18" charset="0"/>
                      </a:rPr>
                      <m:t>=</m:t>
                    </m:r>
                    <m:r>
                      <a:rPr lang="en-US" sz="2800" i="1">
                        <a:latin typeface="Cambria Math" panose="02040503050406030204" pitchFamily="18" charset="0"/>
                        <a:ea typeface="微软雅黑" panose="020B0503020204020204" pitchFamily="34" charset="-122"/>
                        <a:cs typeface="Cambria Math" panose="02040503050406030204" pitchFamily="18" charset="0"/>
                      </a:rPr>
                      <m:t>𝐴</m:t>
                    </m:r>
                    <m:r>
                      <a:rPr lang="en-US" sz="2800">
                        <a:latin typeface="Cambria Math" panose="02040503050406030204" pitchFamily="18" charset="0"/>
                        <a:ea typeface="MS Mincho" panose="02020609040205080304" charset="-128"/>
                        <a:cs typeface="Cambria Math" panose="02040503050406030204" pitchFamily="18" charset="0"/>
                      </a:rPr>
                      <m:t>∩</m:t>
                    </m:r>
                    <m:r>
                      <a:rPr lang="en-US" sz="2800" i="1">
                        <a:latin typeface="Cambria Math" panose="02040503050406030204" pitchFamily="18" charset="0"/>
                        <a:ea typeface="微软雅黑" panose="020B0503020204020204" pitchFamily="34" charset="-122"/>
                        <a:cs typeface="Cambria Math" panose="02040503050406030204" pitchFamily="18" charset="0"/>
                      </a:rPr>
                      <m:t>𝐵</m:t>
                    </m:r>
                  </m:oMath>
                </a14:m>
                <a:r>
                  <a:rPr lang="en-US" sz="2800" dirty="0">
                    <a:effectLst/>
                    <a:latin typeface="微软雅黑" panose="020B0503020204020204" pitchFamily="34" charset="-122"/>
                    <a:ea typeface="微软雅黑" panose="020B0503020204020204" pitchFamily="34" charset="-122"/>
                    <a:cs typeface="微软雅黑" panose="020B0503020204020204" pitchFamily="34" charset="-122"/>
                  </a:rPr>
                  <a:t> </a:t>
                </a:r>
                <a:endParaRPr 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5" name="Rectangle 2">
                <a:extLst>
                  <a:ext uri="{FF2B5EF4-FFF2-40B4-BE49-F238E27FC236}">
                    <a16:creationId xmlns:a16="http://schemas.microsoft.com/office/drawing/2014/main" id="{D06598F4-F079-FA43-8D5B-5D1BDC709D72}"/>
                  </a:ext>
                </a:extLst>
              </p:cNvPr>
              <p:cNvSpPr>
                <a:spLocks noRot="1" noChangeAspect="1" noMove="1" noResize="1" noEditPoints="1" noAdjustHandles="1" noChangeArrowheads="1" noChangeShapeType="1" noTextEdit="1"/>
              </p:cNvSpPr>
              <p:nvPr/>
            </p:nvSpPr>
            <p:spPr>
              <a:xfrm>
                <a:off x="212050" y="4956933"/>
                <a:ext cx="3707130" cy="14992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4">
                <a:extLst>
                  <a:ext uri="{FF2B5EF4-FFF2-40B4-BE49-F238E27FC236}">
                    <a16:creationId xmlns:a16="http://schemas.microsoft.com/office/drawing/2014/main" id="{7681CBC8-A4B8-BC4A-9B81-37EBDA75118F}"/>
                  </a:ext>
                </a:extLst>
              </p:cNvPr>
              <p:cNvSpPr/>
              <p:nvPr/>
            </p:nvSpPr>
            <p:spPr>
              <a:xfrm>
                <a:off x="3119539" y="4871129"/>
                <a:ext cx="3161203" cy="1670842"/>
              </a:xfrm>
              <a:prstGeom prst="rect">
                <a:avLst/>
              </a:prstGeom>
            </p:spPr>
            <p:txBody>
              <a:bodyPr wrap="square">
                <a:spAutoFit/>
              </a:bodyPr>
              <a:lstStyle/>
              <a:p>
                <a:pPr>
                  <a:spcBef>
                    <a:spcPts val="180"/>
                  </a:spcBef>
                  <a:spcAft>
                    <a:spcPts val="18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微软雅黑" panose="020B0503020204020204" pitchFamily="34" charset="-122"/>
                          <a:cs typeface="Cambria Math" panose="02040503050406030204" pitchFamily="18" charset="0"/>
                        </a:rPr>
                        <m:t>𝑃</m:t>
                      </m:r>
                      <m:r>
                        <a:rPr lang="en-US" sz="2400">
                          <a:latin typeface="Cambria Math" panose="02040503050406030204" pitchFamily="18" charset="0"/>
                          <a:ea typeface="MS Mincho" panose="02020609040205080304" charset="-128"/>
                          <a:cs typeface="Cambria Math" panose="02040503050406030204" pitchFamily="18" charset="0"/>
                        </a:rPr>
                        <m:t>=</m:t>
                      </m:r>
                      <m:f>
                        <m:fPr>
                          <m:ctrlPr>
                            <a:rPr lang="en-US" sz="2400" i="1">
                              <a:latin typeface="Cambria Math" panose="02040503050406030204" pitchFamily="18" charset="0"/>
                              <a:ea typeface="微软雅黑" panose="020B0503020204020204" pitchFamily="34" charset="-122"/>
                              <a:cs typeface="Cambria Math" panose="02040503050406030204" pitchFamily="18" charset="0"/>
                            </a:rPr>
                          </m:ctrlPr>
                        </m:fPr>
                        <m:num>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𝐴</m:t>
                              </m:r>
                              <m:r>
                                <a:rPr lang="en-US" sz="2400" i="1">
                                  <a:latin typeface="Cambria Math" panose="02040503050406030204" pitchFamily="18" charset="0"/>
                                  <a:ea typeface="MS Mincho" panose="02020609040205080304" charset="-128"/>
                                  <a:cs typeface="Cambria Math" panose="02040503050406030204" pitchFamily="18" charset="0"/>
                                </a:rPr>
                                <m:t>∩</m:t>
                              </m:r>
                              <m:r>
                                <a:rPr lang="en-US" sz="2400" i="1">
                                  <a:latin typeface="Cambria Math" panose="02040503050406030204" pitchFamily="18" charset="0"/>
                                  <a:ea typeface="微软雅黑" panose="020B0503020204020204" pitchFamily="34" charset="-122"/>
                                  <a:cs typeface="Cambria Math" panose="02040503050406030204" pitchFamily="18" charset="0"/>
                                </a:rPr>
                                <m:t>𝐵</m:t>
                              </m:r>
                            </m:e>
                          </m:d>
                        </m:num>
                        <m:den>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𝐵</m:t>
                              </m:r>
                            </m:e>
                          </m:d>
                        </m:den>
                      </m:f>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微软雅黑" panose="020B0503020204020204" pitchFamily="34" charset="-122"/>
                          <a:cs typeface="Cambria Math" panose="02040503050406030204" pitchFamily="18" charset="0"/>
                        </a:rPr>
                        <m:t>𝑅</m:t>
                      </m:r>
                      <m:r>
                        <a:rPr lang="en-US" sz="2400">
                          <a:latin typeface="Cambria Math" panose="02040503050406030204" pitchFamily="18" charset="0"/>
                          <a:ea typeface="MS Mincho" panose="02020609040205080304" charset="-128"/>
                          <a:cs typeface="Cambria Math" panose="02040503050406030204" pitchFamily="18" charset="0"/>
                        </a:rPr>
                        <m:t>=</m:t>
                      </m:r>
                      <m:f>
                        <m:fPr>
                          <m:ctrlPr>
                            <a:rPr lang="en-US" sz="2400" i="1">
                              <a:latin typeface="Cambria Math" panose="02040503050406030204" pitchFamily="18" charset="0"/>
                              <a:ea typeface="微软雅黑" panose="020B0503020204020204" pitchFamily="34" charset="-122"/>
                              <a:cs typeface="Cambria Math" panose="02040503050406030204" pitchFamily="18" charset="0"/>
                            </a:rPr>
                          </m:ctrlPr>
                        </m:fPr>
                        <m:num>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𝐴</m:t>
                              </m:r>
                              <m:r>
                                <a:rPr lang="en-US" sz="2400" i="1">
                                  <a:latin typeface="Cambria Math" panose="02040503050406030204" pitchFamily="18" charset="0"/>
                                  <a:ea typeface="MS Mincho" panose="02020609040205080304" charset="-128"/>
                                  <a:cs typeface="Cambria Math" panose="02040503050406030204" pitchFamily="18" charset="0"/>
                                </a:rPr>
                                <m:t>∩</m:t>
                              </m:r>
                              <m:r>
                                <a:rPr lang="en-US" sz="2400" i="1">
                                  <a:latin typeface="Cambria Math" panose="02040503050406030204" pitchFamily="18" charset="0"/>
                                  <a:ea typeface="微软雅黑" panose="020B0503020204020204" pitchFamily="34" charset="-122"/>
                                  <a:cs typeface="Cambria Math" panose="02040503050406030204" pitchFamily="18" charset="0"/>
                                </a:rPr>
                                <m:t>𝐵</m:t>
                              </m:r>
                            </m:e>
                          </m:d>
                        </m:num>
                        <m:den>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𝐴</m:t>
                              </m:r>
                            </m:e>
                          </m:d>
                        </m:den>
                      </m:f>
                    </m:oMath>
                  </m:oMathPara>
                </a14:m>
                <a:endParaRPr lang="en-US" sz="2400" i="1" dirty="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6" name="Rectangle 4">
                <a:extLst>
                  <a:ext uri="{FF2B5EF4-FFF2-40B4-BE49-F238E27FC236}">
                    <a16:creationId xmlns:a16="http://schemas.microsoft.com/office/drawing/2014/main" id="{7681CBC8-A4B8-BC4A-9B81-37EBDA75118F}"/>
                  </a:ext>
                </a:extLst>
              </p:cNvPr>
              <p:cNvSpPr>
                <a:spLocks noRot="1" noChangeAspect="1" noMove="1" noResize="1" noEditPoints="1" noAdjustHandles="1" noChangeArrowheads="1" noChangeShapeType="1" noTextEdit="1"/>
              </p:cNvSpPr>
              <p:nvPr/>
            </p:nvSpPr>
            <p:spPr>
              <a:xfrm>
                <a:off x="3119539" y="4871129"/>
                <a:ext cx="3161203" cy="1670842"/>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57022174-2BEB-7E33-E65D-EB7A807CFE0B}"/>
              </a:ext>
            </a:extLst>
          </p:cNvPr>
          <p:cNvGraphicFramePr>
            <a:graphicFrameLocks noGrp="1"/>
          </p:cNvGraphicFramePr>
          <p:nvPr>
            <p:extLst>
              <p:ext uri="{D42A27DB-BD31-4B8C-83A1-F6EECF244321}">
                <p14:modId xmlns:p14="http://schemas.microsoft.com/office/powerpoint/2010/main" val="1128894119"/>
              </p:ext>
            </p:extLst>
          </p:nvPr>
        </p:nvGraphicFramePr>
        <p:xfrm>
          <a:off x="5652120" y="4397775"/>
          <a:ext cx="2822823" cy="2160240"/>
        </p:xfrm>
        <a:graphic>
          <a:graphicData uri="http://schemas.openxmlformats.org/drawingml/2006/table">
            <a:tbl>
              <a:tblPr firstRow="1" bandRow="1">
                <a:tableStyleId>{5C22544A-7EE6-4342-B048-85BDC9FD1C3A}</a:tableStyleId>
              </a:tblPr>
              <a:tblGrid>
                <a:gridCol w="940941">
                  <a:extLst>
                    <a:ext uri="{9D8B030D-6E8A-4147-A177-3AD203B41FA5}">
                      <a16:colId xmlns:a16="http://schemas.microsoft.com/office/drawing/2014/main" val="11286472"/>
                    </a:ext>
                  </a:extLst>
                </a:gridCol>
                <a:gridCol w="940941">
                  <a:extLst>
                    <a:ext uri="{9D8B030D-6E8A-4147-A177-3AD203B41FA5}">
                      <a16:colId xmlns:a16="http://schemas.microsoft.com/office/drawing/2014/main" val="3533262049"/>
                    </a:ext>
                  </a:extLst>
                </a:gridCol>
                <a:gridCol w="940941">
                  <a:extLst>
                    <a:ext uri="{9D8B030D-6E8A-4147-A177-3AD203B41FA5}">
                      <a16:colId xmlns:a16="http://schemas.microsoft.com/office/drawing/2014/main" val="2481109048"/>
                    </a:ext>
                  </a:extLst>
                </a:gridCol>
              </a:tblGrid>
              <a:tr h="720080">
                <a:tc>
                  <a:txBody>
                    <a:bodyPr/>
                    <a:lstStyle/>
                    <a:p>
                      <a:pPr algn="l"/>
                      <a:r>
                        <a:rPr lang="zh-CN" altLang="en-US" dirty="0">
                          <a:solidFill>
                            <a:schemeClr val="tx1"/>
                          </a:solidFill>
                        </a:rPr>
                        <a:t>      实际预测           </a:t>
                      </a:r>
                      <a:endParaRPr lang="en-US" altLang="zh-CN" dirty="0">
                        <a:solidFill>
                          <a:schemeClr val="tx1"/>
                        </a:solidFill>
                      </a:endParaRPr>
                    </a:p>
                  </a:txBody>
                  <a:tcPr marL="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altLang="zh-CN" dirty="0">
                          <a:solidFill>
                            <a:schemeClr val="tx1"/>
                          </a:solidFill>
                        </a:rPr>
                        <a: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6281"/>
                  </a:ext>
                </a:extLst>
              </a:tr>
              <a:tr h="720080">
                <a:tc>
                  <a:txBody>
                    <a:bodyPr/>
                    <a:lstStyle/>
                    <a:p>
                      <a:pPr algn="ctr"/>
                      <a:r>
                        <a:rPr lang="en-US" altLang="zh-CN" b="1" dirty="0">
                          <a:solidFill>
                            <a:schemeClr val="tx1"/>
                          </a:solidFill>
                        </a:rPr>
                        <a: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017082"/>
                  </a:ext>
                </a:extLst>
              </a:tr>
              <a:tr h="720080">
                <a:tc>
                  <a:txBody>
                    <a:bodyPr/>
                    <a:lstStyle/>
                    <a:p>
                      <a:pPr algn="ctr"/>
                      <a:r>
                        <a:rPr lang="en-US" altLang="zh-CN" b="1" dirty="0">
                          <a:solidFill>
                            <a:schemeClr val="tx1"/>
                          </a:solidFill>
                        </a:rPr>
                        <a:t>N</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170569"/>
                  </a:ext>
                </a:extLst>
              </a:tr>
            </a:tbl>
          </a:graphicData>
        </a:graphic>
      </p:graphicFrame>
    </p:spTree>
    <p:extLst>
      <p:ext uri="{BB962C8B-B14F-4D97-AF65-F5344CB8AC3E}">
        <p14:creationId xmlns:p14="http://schemas.microsoft.com/office/powerpoint/2010/main" val="2837579416"/>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56A0B8-9415-B94F-B9FE-22922063C986}"/>
              </a:ext>
            </a:extLst>
          </p:cNvPr>
          <p:cNvSpPr>
            <a:spLocks noGrp="1"/>
          </p:cNvSpPr>
          <p:nvPr>
            <p:ph type="sldNum" sz="quarter" idx="12"/>
          </p:nvPr>
        </p:nvSpPr>
        <p:spPr/>
        <p:txBody>
          <a:bodyPr/>
          <a:lstStyle/>
          <a:p>
            <a:pPr>
              <a:defRPr/>
            </a:pPr>
            <a:fld id="{6695875E-1D8E-5C47-A1E8-9C990B064D39}" type="slidenum">
              <a:rPr lang="en-US" altLang="ko-KR" smtClean="0"/>
              <a:pPr>
                <a:defRPr/>
              </a:pPr>
              <a:t>37</a:t>
            </a:fld>
            <a:endParaRPr lang="en-US" altLang="ko-KR"/>
          </a:p>
        </p:txBody>
      </p:sp>
      <p:sp>
        <p:nvSpPr>
          <p:cNvPr id="2" name="标题 1">
            <a:extLst>
              <a:ext uri="{FF2B5EF4-FFF2-40B4-BE49-F238E27FC236}">
                <a16:creationId xmlns:a16="http://schemas.microsoft.com/office/drawing/2014/main" id="{B130DF94-50AD-7E4A-BD6C-34F995AB1445}"/>
              </a:ext>
            </a:extLst>
          </p:cNvPr>
          <p:cNvSpPr>
            <a:spLocks noGrp="1"/>
          </p:cNvSpPr>
          <p:nvPr>
            <p:ph type="title" idx="4294967295"/>
          </p:nvPr>
        </p:nvSpPr>
        <p:spPr>
          <a:xfrm>
            <a:off x="0" y="533400"/>
            <a:ext cx="8020050" cy="889000"/>
          </a:xfrm>
        </p:spPr>
        <p:txBody>
          <a:bodyPr/>
          <a:lstStyle/>
          <a:p>
            <a:r>
              <a:rPr lang="en-US" altLang="zh-CN" dirty="0"/>
              <a:t>2.4.5 </a:t>
            </a:r>
            <a:r>
              <a:rPr lang="zh-CN" altLang="en-US" dirty="0"/>
              <a:t>分词中的</a:t>
            </a:r>
            <a:r>
              <a:rPr lang="en-US" altLang="zh-CN" dirty="0"/>
              <a:t>P、R、F1</a:t>
            </a:r>
            <a:r>
              <a:rPr lang="zh-CN" altLang="en-US" dirty="0"/>
              <a:t>计算</a:t>
            </a:r>
            <a:endParaRPr kumimoji="1" lang="zh-CN" altLang="en-US" dirty="0"/>
          </a:p>
        </p:txBody>
      </p:sp>
      <mc:AlternateContent xmlns:mc="http://schemas.openxmlformats.org/markup-compatibility/2006" xmlns:a14="http://schemas.microsoft.com/office/drawing/2010/main">
        <mc:Choice Requires="a14">
          <p:graphicFrame>
            <p:nvGraphicFramePr>
              <p:cNvPr id="5" name="Content Placeholder 7">
                <a:extLst>
                  <a:ext uri="{FF2B5EF4-FFF2-40B4-BE49-F238E27FC236}">
                    <a16:creationId xmlns:a16="http://schemas.microsoft.com/office/drawing/2014/main" id="{A0683335-123C-3B4E-A732-0F43A905C682}"/>
                  </a:ext>
                </a:extLst>
              </p:cNvPr>
              <p:cNvGraphicFramePr>
                <a:graphicFrameLocks noGrp="1"/>
              </p:cNvGraphicFramePr>
              <p:nvPr>
                <p:ph idx="4294967295"/>
                <p:custDataLst>
                  <p:tags r:id="rId1"/>
                </p:custDataLst>
              </p:nvPr>
            </p:nvGraphicFramePr>
            <p:xfrm>
              <a:off x="600075" y="2109788"/>
              <a:ext cx="8544247" cy="1173480"/>
            </p:xfrm>
            <a:graphic>
              <a:graphicData uri="http://schemas.openxmlformats.org/drawingml/2006/table">
                <a:tbl>
                  <a:tblPr firstRow="1" firstCol="1" lastRow="1" lastCol="1"/>
                  <a:tblGrid>
                    <a:gridCol w="1179043">
                      <a:extLst>
                        <a:ext uri="{9D8B030D-6E8A-4147-A177-3AD203B41FA5}">
                          <a16:colId xmlns:a16="http://schemas.microsoft.com/office/drawing/2014/main" val="20000"/>
                        </a:ext>
                      </a:extLst>
                    </a:gridCol>
                    <a:gridCol w="2781397">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575695">
                      <a:extLst>
                        <a:ext uri="{9D8B030D-6E8A-4147-A177-3AD203B41FA5}">
                          <a16:colId xmlns:a16="http://schemas.microsoft.com/office/drawing/2014/main" val="20003"/>
                        </a:ext>
                      </a:extLst>
                    </a:gridCol>
                  </a:tblGrid>
                  <a:tr h="0">
                    <a:tc>
                      <a:txBody>
                        <a:bodyPr/>
                        <a:lstStyle/>
                        <a:p>
                          <a:pPr algn="ctr">
                            <a:spcBef>
                              <a:spcPts val="180"/>
                            </a:spcBef>
                            <a:spcAft>
                              <a:spcPts val="180"/>
                            </a:spcAft>
                          </a:pP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单词序列</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集合</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集合中的元素</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r h="0">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标准答案</a:t>
                          </a:r>
                          <a:endParaRPr lang="en-US" sz="1800" b="1"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和</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尚未</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800" b="1" i="1">
                                    <a:effectLst/>
                                    <a:latin typeface="Cambria Math" panose="02040503050406030204" pitchFamily="18" charset="0"/>
                                    <a:ea typeface="宋体" panose="02010600030101010101" pitchFamily="2" charset="-122"/>
                                    <a:cs typeface="Cambria Math" panose="02040503050406030204" pitchFamily="18" charset="0"/>
                                  </a:rPr>
                                  <m:t>𝑨</m:t>
                                </m:r>
                              </m:oMath>
                            </m:oMathPara>
                          </a14:m>
                          <a:endParaRPr lang="en-US" sz="1800" b="1" i="1" dirty="0">
                            <a:effectLst/>
                            <a:latin typeface="Cambria Math"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14:m>
                            <m:oMathPara xmlns:m="http://schemas.openxmlformats.org/officeDocument/2006/math">
                              <m:oMathParaPr>
                                <m:jc m:val="left"/>
                              </m:oMathParaPr>
                              <m:oMath xmlns:m="http://schemas.openxmlformats.org/officeDocument/2006/math">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𝟏</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𝟐</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𝟑</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𝟑</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𝟒</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𝟒</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𝟓</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𝟔</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𝟕</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𝟖</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𝟗</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𝟗</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extLst>
                      <a:ext uri="{0D108BD9-81ED-4DB2-BD59-A6C34878D82A}">
                        <a16:rowId xmlns:a16="http://schemas.microsoft.com/office/drawing/2014/main" val="10001"/>
                      </a:ext>
                    </a:extLst>
                  </a:tr>
                  <a:tr h="0">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分词结果</a:t>
                          </a:r>
                          <a:endParaRPr lang="en-US" sz="1800" b="1"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和尚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未结婚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800" b="1" i="1">
                                    <a:effectLst/>
                                    <a:latin typeface="Cambria Math" panose="02040503050406030204" pitchFamily="18" charset="0"/>
                                    <a:ea typeface="宋体" panose="02010600030101010101" pitchFamily="2" charset="-122"/>
                                    <a:cs typeface="Cambria Math" panose="02040503050406030204" pitchFamily="18" charset="0"/>
                                  </a:rPr>
                                  <m:t>𝑩</m:t>
                                </m:r>
                              </m:oMath>
                            </m:oMathPara>
                          </a14:m>
                          <a:endParaRPr lang="en-US" sz="1800" b="1" i="1" dirty="0">
                            <a:effectLst/>
                            <a:latin typeface="Cambria Math"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14:m>
                            <m:oMathPara xmlns:m="http://schemas.openxmlformats.org/officeDocument/2006/math">
                              <m:oMathParaPr>
                                <m:jc m:val="left"/>
                              </m:oMathParaPr>
                              <m:oMath xmlns:m="http://schemas.openxmlformats.org/officeDocument/2006/math">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𝟏</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𝟐</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𝟑</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𝟑</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𝟒</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𝟓</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𝟔</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𝟕</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𝟖</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𝟗</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𝟗</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2"/>
                      </a:ext>
                    </a:extLst>
                  </a:tr>
                  <a:tr h="0">
                    <a:tc>
                      <a:txBody>
                        <a:bodyPr/>
                        <a:lstStyle/>
                        <a:p>
                          <a:pPr algn="ctr">
                            <a:spcBef>
                              <a:spcPts val="180"/>
                            </a:spcBef>
                            <a:spcAft>
                              <a:spcPts val="180"/>
                            </a:spcAft>
                          </a:pPr>
                          <a:r>
                            <a:rPr lang="en-US" sz="1800" b="1">
                              <a:effectLst/>
                              <a:latin typeface="宋体" panose="02010600030101010101" pitchFamily="2" charset="-122"/>
                              <a:ea typeface="宋体" panose="02010600030101010101" pitchFamily="2" charset="-122"/>
                              <a:cs typeface="Times New Roman" panose="02020603050405020304" pitchFamily="18" charset="0"/>
                            </a:rPr>
                            <a:t>重合部分</a:t>
                          </a: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strike="sngStrike" dirty="0" err="1">
                              <a:effectLst/>
                              <a:latin typeface="宋体" panose="02010600030101010101" pitchFamily="2" charset="-122"/>
                              <a:ea typeface="宋体" panose="02010600030101010101" pitchFamily="2" charset="-122"/>
                              <a:cs typeface="Times New Roman" panose="02020603050405020304" pitchFamily="18" charset="0"/>
                            </a:rPr>
                            <a:t>和尚未结婚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8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𝑩</m:t>
                                </m:r>
                              </m:oMath>
                            </m:oMathPara>
                          </a14:m>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14:m>
                            <m:oMathPara xmlns:m="http://schemas.openxmlformats.org/officeDocument/2006/math">
                              <m:oMathParaPr>
                                <m:jc m:val="left"/>
                              </m:oMathParaPr>
                              <m:oMath xmlns:m="http://schemas.openxmlformats.org/officeDocument/2006/math">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𝟏</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𝟐</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𝟑</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𝟑</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𝟗</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𝟗</m:t>
                                </m:r>
                                <m:r>
                                  <a:rPr lang="en-US" sz="1800" b="1"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5" name="Content Placeholder 7">
                <a:extLst>
                  <a:ext uri="{FF2B5EF4-FFF2-40B4-BE49-F238E27FC236}">
                    <a16:creationId xmlns:a16="http://schemas.microsoft.com/office/drawing/2014/main" id="{A0683335-123C-3B4E-A732-0F43A905C682}"/>
                  </a:ext>
                </a:extLst>
              </p:cNvPr>
              <p:cNvGraphicFramePr>
                <a:graphicFrameLocks noGrp="1"/>
              </p:cNvGraphicFramePr>
              <p:nvPr>
                <p:ph idx="1"/>
                <p:custDataLst>
                  <p:tags r:id="rId4"/>
                </p:custDataLst>
                <p:extLst>
                  <p:ext uri="{D42A27DB-BD31-4B8C-83A1-F6EECF244321}">
                    <p14:modId xmlns:p14="http://schemas.microsoft.com/office/powerpoint/2010/main" val="4021777427"/>
                  </p:ext>
                </p:extLst>
              </p:nvPr>
            </p:nvGraphicFramePr>
            <p:xfrm>
              <a:off x="467544" y="2109123"/>
              <a:ext cx="8544247" cy="1173480"/>
            </p:xfrm>
            <a:graphic>
              <a:graphicData uri="http://schemas.openxmlformats.org/drawingml/2006/table">
                <a:tbl>
                  <a:tblPr firstRow="1" firstCol="1" lastRow="1" lastCol="1"/>
                  <a:tblGrid>
                    <a:gridCol w="1179043">
                      <a:extLst>
                        <a:ext uri="{9D8B030D-6E8A-4147-A177-3AD203B41FA5}">
                          <a16:colId xmlns:a16="http://schemas.microsoft.com/office/drawing/2014/main" val="20000"/>
                        </a:ext>
                      </a:extLst>
                    </a:gridCol>
                    <a:gridCol w="2781397">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575695">
                      <a:extLst>
                        <a:ext uri="{9D8B030D-6E8A-4147-A177-3AD203B41FA5}">
                          <a16:colId xmlns:a16="http://schemas.microsoft.com/office/drawing/2014/main" val="20003"/>
                        </a:ext>
                      </a:extLst>
                    </a:gridCol>
                  </a:tblGrid>
                  <a:tr h="274320">
                    <a:tc>
                      <a:txBody>
                        <a:bodyPr/>
                        <a:lstStyle/>
                        <a:p>
                          <a:pPr algn="ctr">
                            <a:spcBef>
                              <a:spcPts val="180"/>
                            </a:spcBef>
                            <a:spcAft>
                              <a:spcPts val="180"/>
                            </a:spcAft>
                          </a:pP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单词序列</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集合</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集合中的元素</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r h="299720">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标准答案</a:t>
                          </a:r>
                          <a:endParaRPr lang="en-US" sz="1800" b="1"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和</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尚未</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390000" t="-121739" r="-353750" b="-252174"/>
                          </a:stretch>
                        </a:blipFill>
                      </a:tcPr>
                    </a:tc>
                    <a:tc>
                      <a:txBody>
                        <a:bodyPr/>
                        <a:lstStyle/>
                        <a:p>
                          <a:endParaRPr lang="zh-CN"/>
                        </a:p>
                      </a:txBody>
                      <a:tcPr marL="0" marR="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139007" t="-121739" r="-355" b="-252174"/>
                          </a:stretch>
                        </a:blipFill>
                      </a:tcPr>
                    </a:tc>
                    <a:extLst>
                      <a:ext uri="{0D108BD9-81ED-4DB2-BD59-A6C34878D82A}">
                        <a16:rowId xmlns:a16="http://schemas.microsoft.com/office/drawing/2014/main" val="10001"/>
                      </a:ext>
                    </a:extLst>
                  </a:tr>
                  <a:tr h="299720">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分词结果</a:t>
                          </a:r>
                          <a:endParaRPr lang="en-US" sz="1800" b="1"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和尚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未结婚</a:t>
                          </a:r>
                          <a:r>
                            <a:rPr lang="en-US" sz="1800" b="1" dirty="0">
                              <a:effectLst/>
                              <a:latin typeface="Cambria" panose="02040503050406030204" pitchFamily="18" charset="0"/>
                              <a:ea typeface="宋体" panose="02010600030101010101" pitchFamily="2" charset="-122"/>
                              <a:cs typeface="Times New Roman" panose="02020603050405020304" pitchFamily="18" charset="0"/>
                            </a:rPr>
                            <a:t> </a:t>
                          </a:r>
                          <a:r>
                            <a:rPr lang="en-US" sz="1800" b="1" dirty="0" err="1">
                              <a:effectLst/>
                              <a:latin typeface="宋体" panose="02010600030101010101" pitchFamily="2" charset="-122"/>
                              <a:ea typeface="宋体" panose="02010600030101010101" pitchFamily="2" charset="-122"/>
                              <a:cs typeface="Times New Roman" panose="02020603050405020304" pitchFamily="18" charset="0"/>
                            </a:rPr>
                            <a:t>的</a:t>
                          </a:r>
                          <a:endParaRPr lang="en-US" sz="1800" b="1"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endParaRPr lang="zh-CN"/>
                        </a:p>
                      </a:txBody>
                      <a:tcPr marL="68580" marR="68580" marT="0" marB="0">
                        <a:lnL>
                          <a:noFill/>
                        </a:lnL>
                        <a:lnR>
                          <a:noFill/>
                        </a:lnR>
                        <a:lnT>
                          <a:noFill/>
                        </a:lnT>
                        <a:lnB>
                          <a:noFill/>
                        </a:lnB>
                        <a:blipFill>
                          <a:blip r:embed="rId5"/>
                          <a:stretch>
                            <a:fillRect l="-390000" t="-212500" r="-353750" b="-141667"/>
                          </a:stretch>
                        </a:blipFill>
                      </a:tcPr>
                    </a:tc>
                    <a:tc>
                      <a:txBody>
                        <a:bodyPr/>
                        <a:lstStyle/>
                        <a:p>
                          <a:endParaRPr lang="zh-CN"/>
                        </a:p>
                      </a:txBody>
                      <a:tcPr marL="68580" marR="68580" marT="0" marB="0">
                        <a:lnL>
                          <a:noFill/>
                        </a:lnL>
                        <a:lnR>
                          <a:noFill/>
                        </a:lnR>
                        <a:lnT>
                          <a:noFill/>
                        </a:lnT>
                        <a:lnB>
                          <a:noFill/>
                        </a:lnB>
                        <a:blipFill>
                          <a:blip r:embed="rId5"/>
                          <a:stretch>
                            <a:fillRect l="-139007" t="-212500" r="-355" b="-141667"/>
                          </a:stretch>
                        </a:blipFill>
                      </a:tcPr>
                    </a:tc>
                    <a:extLst>
                      <a:ext uri="{0D108BD9-81ED-4DB2-BD59-A6C34878D82A}">
                        <a16:rowId xmlns:a16="http://schemas.microsoft.com/office/drawing/2014/main" val="10002"/>
                      </a:ext>
                    </a:extLst>
                  </a:tr>
                  <a:tr h="299720">
                    <a:tc>
                      <a:txBody>
                        <a:bodyPr/>
                        <a:lstStyle/>
                        <a:p>
                          <a:pPr algn="ctr">
                            <a:spcBef>
                              <a:spcPts val="180"/>
                            </a:spcBef>
                            <a:spcAft>
                              <a:spcPts val="180"/>
                            </a:spcAft>
                          </a:pPr>
                          <a:r>
                            <a:rPr lang="en-US" sz="1800" b="1">
                              <a:effectLst/>
                              <a:latin typeface="宋体" panose="02010600030101010101" pitchFamily="2" charset="-122"/>
                              <a:ea typeface="宋体" panose="02010600030101010101" pitchFamily="2" charset="-122"/>
                              <a:cs typeface="Times New Roman" panose="02020603050405020304" pitchFamily="18" charset="0"/>
                            </a:rPr>
                            <a:t>重合部分</a:t>
                          </a:r>
                        </a:p>
                      </a:txBody>
                      <a:tcPr marL="68580" marR="68580" marT="0" marB="0">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b="1">
                              <a:effectLst/>
                              <a:latin typeface="宋体" panose="02010600030101010101" pitchFamily="2" charset="-122"/>
                              <a:ea typeface="宋体" panose="02010600030101010101" pitchFamily="2" charset="-122"/>
                              <a:cs typeface="Times New Roman" panose="02020603050405020304" pitchFamily="18" charset="0"/>
                            </a:rPr>
                            <a:t>结婚</a:t>
                          </a:r>
                          <a:r>
                            <a:rPr lang="en-US" sz="1800" b="1">
                              <a:effectLst/>
                              <a:latin typeface="Cambria" panose="02040503050406030204" pitchFamily="18" charset="0"/>
                              <a:ea typeface="宋体" panose="02010600030101010101" pitchFamily="2" charset="-122"/>
                              <a:cs typeface="Times New Roman" panose="02020603050405020304" pitchFamily="18" charset="0"/>
                            </a:rPr>
                            <a:t> </a:t>
                          </a:r>
                          <a:r>
                            <a:rPr lang="en-US" sz="1800" b="1">
                              <a:effectLst/>
                              <a:latin typeface="宋体" panose="02010600030101010101" pitchFamily="2" charset="-122"/>
                              <a:ea typeface="宋体" panose="02010600030101010101" pitchFamily="2" charset="-122"/>
                              <a:cs typeface="Times New Roman" panose="02020603050405020304" pitchFamily="18" charset="0"/>
                            </a:rPr>
                            <a:t>的</a:t>
                          </a:r>
                          <a:r>
                            <a:rPr lang="en-US" sz="1800" b="1">
                              <a:effectLst/>
                              <a:latin typeface="Cambria" panose="02040503050406030204" pitchFamily="18" charset="0"/>
                              <a:ea typeface="宋体" panose="02010600030101010101" pitchFamily="2" charset="-122"/>
                              <a:cs typeface="Times New Roman" panose="02020603050405020304" pitchFamily="18" charset="0"/>
                            </a:rPr>
                            <a:t> </a:t>
                          </a:r>
                          <a:r>
                            <a:rPr lang="en-US" sz="1800" b="1" strike="sngStrike">
                              <a:effectLst/>
                              <a:latin typeface="宋体" panose="02010600030101010101" pitchFamily="2" charset="-122"/>
                              <a:ea typeface="宋体" panose="02010600030101010101" pitchFamily="2" charset="-122"/>
                              <a:cs typeface="Times New Roman" panose="02020603050405020304" pitchFamily="18" charset="0"/>
                            </a:rPr>
                            <a:t>和尚未结婚</a:t>
                          </a:r>
                          <a:r>
                            <a:rPr lang="en-US" sz="1800" b="1">
                              <a:effectLst/>
                              <a:latin typeface="Cambria" panose="02040503050406030204" pitchFamily="18" charset="0"/>
                              <a:ea typeface="宋体" panose="02010600030101010101" pitchFamily="2" charset="-122"/>
                              <a:cs typeface="Times New Roman" panose="02020603050405020304" pitchFamily="18" charset="0"/>
                            </a:rPr>
                            <a:t> </a:t>
                          </a:r>
                          <a:r>
                            <a:rPr lang="en-US" sz="1800" b="1">
                              <a:effectLst/>
                              <a:latin typeface="宋体" panose="02010600030101010101" pitchFamily="2" charset="-122"/>
                              <a:ea typeface="宋体" panose="02010600030101010101" pitchFamily="2" charset="-122"/>
                              <a:cs typeface="Times New Roman" panose="02020603050405020304" pitchFamily="18" charset="0"/>
                            </a:rPr>
                            <a:t>的</a:t>
                          </a:r>
                          <a:endParaRPr lang="en-US" sz="1800" b="1">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chemeClr val="accent1">
                            <a:lumMod val="10000"/>
                            <a:lumOff val="90000"/>
                          </a:schemeClr>
                        </a:solidFill>
                      </a:tcPr>
                    </a:tc>
                    <a:tc>
                      <a:txBody>
                        <a:bodyPr/>
                        <a:lstStyle/>
                        <a:p>
                          <a:endParaRPr lang="zh-CN"/>
                        </a:p>
                      </a:txBody>
                      <a:tcPr marL="68580" marR="68580" marT="0" marB="0">
                        <a:lnL>
                          <a:noFill/>
                        </a:lnL>
                        <a:lnR>
                          <a:noFill/>
                        </a:lnR>
                        <a:lnT>
                          <a:noFill/>
                        </a:lnT>
                        <a:lnB>
                          <a:noFill/>
                        </a:lnB>
                        <a:blipFill>
                          <a:blip r:embed="rId5"/>
                          <a:stretch>
                            <a:fillRect l="-390000" t="-312500" r="-353750" b="-41667"/>
                          </a:stretch>
                        </a:blipFill>
                      </a:tcPr>
                    </a:tc>
                    <a:tc>
                      <a:txBody>
                        <a:bodyPr/>
                        <a:lstStyle/>
                        <a:p>
                          <a:endParaRPr lang="zh-CN"/>
                        </a:p>
                      </a:txBody>
                      <a:tcPr marL="68580" marR="68580" marT="0" marB="0">
                        <a:lnL>
                          <a:noFill/>
                        </a:lnL>
                        <a:lnR>
                          <a:noFill/>
                        </a:lnR>
                        <a:lnT>
                          <a:noFill/>
                        </a:lnT>
                        <a:lnB>
                          <a:noFill/>
                        </a:lnB>
                        <a:blipFill>
                          <a:blip r:embed="rId5"/>
                          <a:stretch>
                            <a:fillRect l="-139007" t="-312500" r="-355" b="-41667"/>
                          </a:stretch>
                        </a:blipFill>
                      </a:tcPr>
                    </a:tc>
                    <a:extLst>
                      <a:ext uri="{0D108BD9-81ED-4DB2-BD59-A6C34878D82A}">
                        <a16:rowId xmlns:a16="http://schemas.microsoft.com/office/drawing/2014/main" val="10003"/>
                      </a:ext>
                    </a:extLst>
                  </a:tr>
                </a:tbl>
              </a:graphicData>
            </a:graphic>
          </p:graphicFrame>
        </mc:Fallback>
      </mc:AlternateContent>
      <p:sp>
        <p:nvSpPr>
          <p:cNvPr id="7" name="文本框 6">
            <a:extLst>
              <a:ext uri="{FF2B5EF4-FFF2-40B4-BE49-F238E27FC236}">
                <a16:creationId xmlns:a16="http://schemas.microsoft.com/office/drawing/2014/main" id="{0F93B489-4D3B-664B-8B3A-4AED8B469FE0}"/>
              </a:ext>
            </a:extLst>
          </p:cNvPr>
          <p:cNvSpPr txBox="1"/>
          <p:nvPr/>
        </p:nvSpPr>
        <p:spPr>
          <a:xfrm>
            <a:off x="323528" y="1422400"/>
            <a:ext cx="4577786" cy="581057"/>
          </a:xfrm>
          <a:prstGeom prst="rect">
            <a:avLst/>
          </a:prstGeom>
          <a:noFill/>
        </p:spPr>
        <p:txBody>
          <a:bodyPr wrap="square">
            <a:spAutoFit/>
          </a:bodyPr>
          <a:lstStyle/>
          <a:p>
            <a:pPr marL="228600" lvl="1" algn="l">
              <a:lnSpc>
                <a:spcPct val="150000"/>
              </a:lnSpc>
              <a:spcBef>
                <a:spcPts val="1000"/>
              </a:spcBef>
              <a:buClrTx/>
              <a:buSzTx/>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F1</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计算</a:t>
            </a:r>
            <a:endParaRPr lang="zh-CN" alt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3543C980-511D-B94D-9C2B-20B54E464EED}"/>
                  </a:ext>
                </a:extLst>
              </p:cNvPr>
              <p:cNvSpPr/>
              <p:nvPr/>
            </p:nvSpPr>
            <p:spPr>
              <a:xfrm>
                <a:off x="4361686" y="3319289"/>
                <a:ext cx="4650105" cy="2892425"/>
              </a:xfrm>
              <a:prstGeom prst="rect">
                <a:avLst/>
              </a:prstGeom>
            </p:spPr>
            <p:txBody>
              <a:bodyPr wrap="square">
                <a:spAutoFit/>
              </a:bodyPr>
              <a:lstStyle/>
              <a:p>
                <a:pPr>
                  <a:spcBef>
                    <a:spcPts val="900"/>
                  </a:spcBef>
                  <a:spcAft>
                    <a:spcPts val="900"/>
                  </a:spcAft>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分词“准确率”为：</a:t>
                </a:r>
                <a:endParaRPr 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宋体" panose="02010600030101010101" pitchFamily="2" charset="-122"/>
                          <a:cs typeface="Times New Roman" panose="02020603050405020304" pitchFamily="18" charset="0"/>
                        </a:rPr>
                        <m:t>𝑃</m:t>
                      </m:r>
                      <m:r>
                        <a:rPr lang="en-US" sz="2400">
                          <a:latin typeface="Cambria Math" panose="02040503050406030204" pitchFamily="18" charset="0"/>
                          <a:ea typeface="宋体" panose="02010600030101010101" pitchFamily="2" charset="-122"/>
                          <a:cs typeface="Times New Roman" panose="02020603050405020304" pitchFamily="18" charset="0"/>
                        </a:rPr>
                        <m:t>=</m:t>
                      </m:r>
                      <m:f>
                        <m:fPr>
                          <m:ctrlPr>
                            <a:rPr lang="en-US" sz="2400" i="1">
                              <a:latin typeface="Cambria Math" panose="02040503050406030204" pitchFamily="18" charset="0"/>
                              <a:ea typeface="宋体" panose="02010600030101010101" pitchFamily="2" charset="-122"/>
                              <a:cs typeface="Times New Roman" panose="02020603050405020304" pitchFamily="18" charset="0"/>
                            </a:rPr>
                          </m:ctrlPr>
                        </m:fPr>
                        <m:num>
                          <m:r>
                            <a:rPr lang="en-US" sz="2400" i="1">
                              <a:latin typeface="Cambria Math" panose="02040503050406030204" pitchFamily="18" charset="0"/>
                              <a:ea typeface="宋体" panose="02010600030101010101" pitchFamily="2" charset="-122"/>
                              <a:cs typeface="Times New Roman" panose="02020603050405020304" pitchFamily="18" charset="0"/>
                            </a:rPr>
                            <m:t>3</m:t>
                          </m:r>
                        </m:num>
                        <m:den>
                          <m:r>
                            <a:rPr lang="en-US" sz="2400" i="1">
                              <a:latin typeface="Cambria Math" panose="02040503050406030204" pitchFamily="18" charset="0"/>
                              <a:ea typeface="宋体" panose="02010600030101010101" pitchFamily="2" charset="-122"/>
                              <a:cs typeface="Times New Roman" panose="02020603050405020304" pitchFamily="18" charset="0"/>
                            </a:rPr>
                            <m:t>5</m:t>
                          </m:r>
                        </m:den>
                      </m:f>
                      <m:r>
                        <a:rPr lang="en-US" sz="2400">
                          <a:latin typeface="Cambria Math" panose="02040503050406030204" pitchFamily="18" charset="0"/>
                          <a:ea typeface="宋体" panose="02010600030101010101" pitchFamily="2" charset="-122"/>
                          <a:cs typeface="Times New Roman" panose="02020603050405020304" pitchFamily="18" charset="0"/>
                        </a:rPr>
                        <m:t>=60%  </m:t>
                      </m:r>
                    </m:oMath>
                  </m:oMathPara>
                </a14:m>
                <a:endParaRPr lang="en-US" sz="2400" dirty="0">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宋体" panose="02010600030101010101" pitchFamily="2" charset="-122"/>
                          <a:cs typeface="Times New Roman" panose="02020603050405020304" pitchFamily="18" charset="0"/>
                        </a:rPr>
                        <m:t>𝑅</m:t>
                      </m:r>
                      <m:r>
                        <a:rPr lang="en-US" sz="2400">
                          <a:latin typeface="Cambria Math" panose="02040503050406030204" pitchFamily="18" charset="0"/>
                          <a:ea typeface="宋体" panose="02010600030101010101" pitchFamily="2" charset="-122"/>
                          <a:cs typeface="Times New Roman" panose="02020603050405020304" pitchFamily="18" charset="0"/>
                        </a:rPr>
                        <m:t>=</m:t>
                      </m:r>
                      <m:f>
                        <m:fPr>
                          <m:ctrlPr>
                            <a:rPr lang="en-US" sz="2400" i="1">
                              <a:latin typeface="Cambria Math" panose="02040503050406030204" pitchFamily="18" charset="0"/>
                              <a:ea typeface="宋体" panose="02010600030101010101" pitchFamily="2" charset="-122"/>
                              <a:cs typeface="Times New Roman" panose="02020603050405020304" pitchFamily="18" charset="0"/>
                            </a:rPr>
                          </m:ctrlPr>
                        </m:fPr>
                        <m:num>
                          <m:r>
                            <a:rPr lang="en-US" sz="2400" i="1">
                              <a:latin typeface="Cambria Math" panose="02040503050406030204" pitchFamily="18" charset="0"/>
                              <a:ea typeface="宋体" panose="02010600030101010101" pitchFamily="2" charset="-122"/>
                              <a:cs typeface="Times New Roman" panose="02020603050405020304" pitchFamily="18" charset="0"/>
                            </a:rPr>
                            <m:t>3</m:t>
                          </m:r>
                        </m:num>
                        <m:den>
                          <m:r>
                            <a:rPr lang="en-US" sz="2400" i="1">
                              <a:latin typeface="Cambria Math" panose="02040503050406030204" pitchFamily="18" charset="0"/>
                              <a:ea typeface="宋体" panose="02010600030101010101" pitchFamily="2" charset="-122"/>
                              <a:cs typeface="Times New Roman" panose="02020603050405020304" pitchFamily="18" charset="0"/>
                            </a:rPr>
                            <m:t>6</m:t>
                          </m:r>
                        </m:den>
                      </m:f>
                      <m:r>
                        <a:rPr lang="en-US" sz="2400">
                          <a:latin typeface="Cambria Math" panose="02040503050406030204" pitchFamily="18" charset="0"/>
                          <a:ea typeface="宋体" panose="02010600030101010101" pitchFamily="2" charset="-122"/>
                          <a:cs typeface="Times New Roman" panose="02020603050405020304" pitchFamily="18" charset="0"/>
                        </a:rPr>
                        <m:t>=50%</m:t>
                      </m:r>
                    </m:oMath>
                  </m:oMathPara>
                </a14:m>
                <a:endParaRPr lang="en-US" sz="2400" dirty="0">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宋体" panose="02010600030101010101" pitchFamily="2" charset="-122"/>
                              <a:cs typeface="Times New Roman" panose="02020603050405020304" pitchFamily="18" charset="0"/>
                            </a:rPr>
                          </m:ctrlPr>
                        </m:sSubPr>
                        <m:e>
                          <m:r>
                            <a:rPr lang="en-US" sz="2400" i="1">
                              <a:latin typeface="Cambria Math" panose="02040503050406030204" pitchFamily="18" charset="0"/>
                              <a:ea typeface="宋体" panose="02010600030101010101" pitchFamily="2" charset="-122"/>
                              <a:cs typeface="Times New Roman" panose="02020603050405020304" pitchFamily="18" charset="0"/>
                            </a:rPr>
                            <m:t>𝐹</m:t>
                          </m:r>
                        </m:e>
                        <m:sub>
                          <m:r>
                            <a:rPr lang="en-US" sz="2400" i="1">
                              <a:latin typeface="Cambria Math" panose="02040503050406030204" pitchFamily="18" charset="0"/>
                              <a:ea typeface="宋体" panose="02010600030101010101" pitchFamily="2" charset="-122"/>
                              <a:cs typeface="Times New Roman" panose="02020603050405020304" pitchFamily="18" charset="0"/>
                            </a:rPr>
                            <m:t>1</m:t>
                          </m:r>
                        </m:sub>
                      </m:sSub>
                      <m:r>
                        <a:rPr lang="en-US" sz="2400">
                          <a:latin typeface="Cambria Math" panose="02040503050406030204" pitchFamily="18" charset="0"/>
                          <a:ea typeface="宋体" panose="02010600030101010101" pitchFamily="2" charset="-122"/>
                          <a:cs typeface="Times New Roman" panose="02020603050405020304" pitchFamily="18" charset="0"/>
                        </a:rPr>
                        <m:t>=</m:t>
                      </m:r>
                      <m:f>
                        <m:fPr>
                          <m:ctrlPr>
                            <a:rPr lang="en-US" sz="2400" i="1">
                              <a:latin typeface="Cambria Math" panose="02040503050406030204" pitchFamily="18" charset="0"/>
                              <a:ea typeface="宋体" panose="02010600030101010101" pitchFamily="2" charset="-122"/>
                              <a:cs typeface="Times New Roman" panose="02020603050405020304" pitchFamily="18" charset="0"/>
                            </a:rPr>
                          </m:ctrlPr>
                        </m:fPr>
                        <m:num>
                          <m:r>
                            <a:rPr lang="en-US" sz="2400" i="1">
                              <a:latin typeface="Cambria Math" panose="02040503050406030204" pitchFamily="18" charset="0"/>
                              <a:ea typeface="宋体" panose="02010600030101010101" pitchFamily="2" charset="-122"/>
                              <a:cs typeface="Times New Roman" panose="02020603050405020304" pitchFamily="18" charset="0"/>
                            </a:rPr>
                            <m:t>2×60%×50%</m:t>
                          </m:r>
                        </m:num>
                        <m:den>
                          <m:r>
                            <a:rPr lang="en-US" sz="2400" i="1">
                              <a:latin typeface="Cambria Math" panose="02040503050406030204" pitchFamily="18" charset="0"/>
                              <a:ea typeface="宋体" panose="02010600030101010101" pitchFamily="2" charset="-122"/>
                              <a:cs typeface="Times New Roman" panose="02020603050405020304" pitchFamily="18" charset="0"/>
                            </a:rPr>
                            <m:t>60%+50%</m:t>
                          </m:r>
                        </m:den>
                      </m:f>
                      <m:r>
                        <a:rPr lang="en-US" sz="2400">
                          <a:latin typeface="Cambria Math" panose="02040503050406030204" pitchFamily="18" charset="0"/>
                          <a:ea typeface="宋体" panose="02010600030101010101" pitchFamily="2" charset="-122"/>
                          <a:cs typeface="Times New Roman" panose="02020603050405020304" pitchFamily="18" charset="0"/>
                        </a:rPr>
                        <m:t>=55</m:t>
                      </m:r>
                      <m:r>
                        <a:rPr lang="en-US" sz="2400">
                          <a:latin typeface="Cambria Math" panose="02040503050406030204" pitchFamily="18" charset="0"/>
                          <a:ea typeface="MS Mincho" panose="02020609040205080304" charset="-128"/>
                          <a:cs typeface="Cambria Math" panose="02040503050406030204" pitchFamily="18" charset="0"/>
                        </a:rPr>
                        <m:t>%</m:t>
                      </m:r>
                    </m:oMath>
                  </m:oMathPara>
                </a14:m>
                <a:endParaRPr lang="en-US" sz="2400" dirty="0">
                  <a:latin typeface="Cambria Math" panose="02040503050406030204" pitchFamily="18" charset="0"/>
                  <a:ea typeface="MS Mincho" panose="02020609040205080304" charset="-128"/>
                  <a:cs typeface="Cambria Math" panose="02040503050406030204" pitchFamily="18" charset="0"/>
                </a:endParaRPr>
              </a:p>
            </p:txBody>
          </p:sp>
        </mc:Choice>
        <mc:Fallback xmlns="">
          <p:sp>
            <p:nvSpPr>
              <p:cNvPr id="8" name="Rectangle 8">
                <a:extLst>
                  <a:ext uri="{FF2B5EF4-FFF2-40B4-BE49-F238E27FC236}">
                    <a16:creationId xmlns:a16="http://schemas.microsoft.com/office/drawing/2014/main" id="{3543C980-511D-B94D-9C2B-20B54E464EED}"/>
                  </a:ext>
                </a:extLst>
              </p:cNvPr>
              <p:cNvSpPr>
                <a:spLocks noRot="1" noChangeAspect="1" noMove="1" noResize="1" noEditPoints="1" noAdjustHandles="1" noChangeArrowheads="1" noChangeShapeType="1" noTextEdit="1"/>
              </p:cNvSpPr>
              <p:nvPr/>
            </p:nvSpPr>
            <p:spPr>
              <a:xfrm>
                <a:off x="4361686" y="3319289"/>
                <a:ext cx="4650105" cy="2892425"/>
              </a:xfrm>
              <a:prstGeom prst="rect">
                <a:avLst/>
              </a:prstGeom>
              <a:blipFill>
                <a:blip r:embed="rId6"/>
                <a:stretch>
                  <a:fillRect l="-1907" t="-1747" b="-1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2">
                <a:extLst>
                  <a:ext uri="{FF2B5EF4-FFF2-40B4-BE49-F238E27FC236}">
                    <a16:creationId xmlns:a16="http://schemas.microsoft.com/office/drawing/2014/main" id="{24EEC2C1-0882-7A42-BAF5-B947B2E5A916}"/>
                  </a:ext>
                </a:extLst>
              </p:cNvPr>
              <p:cNvSpPr/>
              <p:nvPr/>
            </p:nvSpPr>
            <p:spPr>
              <a:xfrm>
                <a:off x="597030" y="3551151"/>
                <a:ext cx="3707130" cy="1200329"/>
              </a:xfrm>
              <a:prstGeom prst="rect">
                <a:avLst/>
              </a:prstGeom>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微软雅黑" panose="020B0503020204020204" pitchFamily="34" charset="-122"/>
                          <a:cs typeface="Cambria Math" panose="02040503050406030204" pitchFamily="18" charset="0"/>
                        </a:rPr>
                        <m:t>𝑇𝑃</m:t>
                      </m:r>
                      <m:r>
                        <a:rPr lang="en-US" i="1">
                          <a:latin typeface="Cambria Math" panose="02040503050406030204" pitchFamily="18" charset="0"/>
                          <a:ea typeface="MS Mincho" panose="02020609040205080304" charset="-128"/>
                          <a:cs typeface="Cambria Math" panose="02040503050406030204" pitchFamily="18" charset="0"/>
                        </a:rPr>
                        <m:t>∪</m:t>
                      </m:r>
                      <m:r>
                        <a:rPr lang="en-US" i="1">
                          <a:latin typeface="Cambria Math" panose="02040503050406030204" pitchFamily="18" charset="0"/>
                          <a:ea typeface="微软雅黑" panose="020B0503020204020204" pitchFamily="34" charset="-122"/>
                          <a:cs typeface="Cambria Math" panose="02040503050406030204" pitchFamily="18" charset="0"/>
                        </a:rPr>
                        <m:t>𝐹𝑁</m:t>
                      </m:r>
                      <m:r>
                        <a:rPr lang="en-US">
                          <a:latin typeface="Cambria Math" panose="02040503050406030204" pitchFamily="18" charset="0"/>
                          <a:ea typeface="MS Mincho" panose="02020609040205080304" charset="-128"/>
                          <a:cs typeface="Cambria Math" panose="02040503050406030204" pitchFamily="18" charset="0"/>
                        </a:rPr>
                        <m:t>=</m:t>
                      </m:r>
                      <m:r>
                        <a:rPr lang="en-US" i="1">
                          <a:latin typeface="Cambria Math" panose="02040503050406030204" pitchFamily="18" charset="0"/>
                          <a:ea typeface="微软雅黑" panose="020B0503020204020204" pitchFamily="34" charset="-122"/>
                          <a:cs typeface="Cambria Math" panose="02040503050406030204" pitchFamily="18" charset="0"/>
                        </a:rPr>
                        <m:t>𝐴</m:t>
                      </m:r>
                    </m:oMath>
                    <m:oMath xmlns:m="http://schemas.openxmlformats.org/officeDocument/2006/math">
                      <m:r>
                        <a:rPr lang="en-US" i="1">
                          <a:latin typeface="Cambria Math" panose="02040503050406030204" pitchFamily="18" charset="0"/>
                          <a:ea typeface="微软雅黑" panose="020B0503020204020204" pitchFamily="34" charset="-122"/>
                          <a:cs typeface="Cambria Math" panose="02040503050406030204" pitchFamily="18" charset="0"/>
                        </a:rPr>
                        <m:t>𝑇𝑃</m:t>
                      </m:r>
                      <m:r>
                        <a:rPr lang="en-US" i="1">
                          <a:latin typeface="Cambria Math" panose="02040503050406030204" pitchFamily="18" charset="0"/>
                          <a:ea typeface="MS Mincho" panose="02020609040205080304" charset="-128"/>
                          <a:cs typeface="Cambria Math" panose="02040503050406030204" pitchFamily="18" charset="0"/>
                        </a:rPr>
                        <m:t>∪</m:t>
                      </m:r>
                      <m:r>
                        <a:rPr lang="en-US" i="1">
                          <a:latin typeface="Cambria Math" panose="02040503050406030204" pitchFamily="18" charset="0"/>
                          <a:ea typeface="微软雅黑" panose="020B0503020204020204" pitchFamily="34" charset="-122"/>
                          <a:cs typeface="Cambria Math" panose="02040503050406030204" pitchFamily="18" charset="0"/>
                        </a:rPr>
                        <m:t>𝐹𝑃</m:t>
                      </m:r>
                      <m:r>
                        <a:rPr lang="en-US">
                          <a:latin typeface="Cambria Math" panose="02040503050406030204" pitchFamily="18" charset="0"/>
                          <a:ea typeface="MS Mincho" panose="02020609040205080304" charset="-128"/>
                          <a:cs typeface="Cambria Math" panose="02040503050406030204" pitchFamily="18" charset="0"/>
                        </a:rPr>
                        <m:t>=</m:t>
                      </m:r>
                      <m:r>
                        <a:rPr lang="en-US" i="1">
                          <a:latin typeface="Cambria Math" panose="02040503050406030204" pitchFamily="18" charset="0"/>
                          <a:ea typeface="微软雅黑" panose="020B0503020204020204" pitchFamily="34" charset="-122"/>
                          <a:cs typeface="Cambria Math" panose="02040503050406030204" pitchFamily="18" charset="0"/>
                        </a:rPr>
                        <m:t>𝐵</m:t>
                      </m:r>
                    </m:oMath>
                  </m:oMathPara>
                </a14:m>
                <a:endParaRPr lang="en-US" dirty="0">
                  <a:latin typeface="微软雅黑" panose="020B0503020204020204" pitchFamily="34" charset="-122"/>
                  <a:ea typeface="微软雅黑" panose="020B0503020204020204" pitchFamily="34" charset="-122"/>
                  <a:cs typeface="微软雅黑" panose="020B0503020204020204" pitchFamily="34" charset="-122"/>
                </a:endParaRPr>
              </a:p>
              <a:p>
                <a:pPr algn="ctr"/>
                <a14:m>
                  <m:oMath xmlns:m="http://schemas.openxmlformats.org/officeDocument/2006/math">
                    <m:r>
                      <a:rPr lang="en-US" i="1">
                        <a:latin typeface="Cambria Math" panose="02040503050406030204" pitchFamily="18" charset="0"/>
                        <a:ea typeface="微软雅黑" panose="020B0503020204020204" pitchFamily="34" charset="-122"/>
                        <a:cs typeface="Cambria Math" panose="02040503050406030204" pitchFamily="18" charset="0"/>
                      </a:rPr>
                      <m:t>𝑇𝑃</m:t>
                    </m:r>
                    <m:r>
                      <a:rPr lang="en-US">
                        <a:latin typeface="Cambria Math" panose="02040503050406030204" pitchFamily="18" charset="0"/>
                        <a:ea typeface="MS Mincho" panose="02020609040205080304" charset="-128"/>
                        <a:cs typeface="Cambria Math" panose="02040503050406030204" pitchFamily="18" charset="0"/>
                      </a:rPr>
                      <m:t>=</m:t>
                    </m:r>
                    <m:r>
                      <a:rPr lang="en-US" i="1">
                        <a:latin typeface="Cambria Math" panose="02040503050406030204" pitchFamily="18" charset="0"/>
                        <a:ea typeface="微软雅黑" panose="020B0503020204020204" pitchFamily="34" charset="-122"/>
                        <a:cs typeface="Cambria Math" panose="02040503050406030204" pitchFamily="18" charset="0"/>
                      </a:rPr>
                      <m:t>𝐴</m:t>
                    </m:r>
                    <m:r>
                      <a:rPr lang="en-US">
                        <a:latin typeface="Cambria Math" panose="02040503050406030204" pitchFamily="18" charset="0"/>
                        <a:ea typeface="MS Mincho" panose="02020609040205080304" charset="-128"/>
                        <a:cs typeface="Cambria Math" panose="02040503050406030204" pitchFamily="18" charset="0"/>
                      </a:rPr>
                      <m:t>∩</m:t>
                    </m:r>
                    <m:r>
                      <a:rPr lang="en-US" i="1">
                        <a:latin typeface="Cambria Math" panose="02040503050406030204" pitchFamily="18" charset="0"/>
                        <a:ea typeface="微软雅黑" panose="020B0503020204020204" pitchFamily="34" charset="-122"/>
                        <a:cs typeface="Cambria Math" panose="02040503050406030204" pitchFamily="18" charset="0"/>
                      </a:rPr>
                      <m:t>𝐵</m:t>
                    </m:r>
                  </m:oMath>
                </a14:m>
                <a:r>
                  <a:rPr lang="en-US" dirty="0">
                    <a:effectLst/>
                    <a:latin typeface="微软雅黑" panose="020B0503020204020204" pitchFamily="34" charset="-122"/>
                    <a:ea typeface="微软雅黑" panose="020B0503020204020204" pitchFamily="34" charset="-122"/>
                    <a:cs typeface="微软雅黑" panose="020B0503020204020204" pitchFamily="34" charset="-122"/>
                  </a:rPr>
                  <a:t> </a:t>
                </a:r>
                <a:endParaRPr 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9" name="Rectangle 2">
                <a:extLst>
                  <a:ext uri="{FF2B5EF4-FFF2-40B4-BE49-F238E27FC236}">
                    <a16:creationId xmlns:a16="http://schemas.microsoft.com/office/drawing/2014/main" id="{24EEC2C1-0882-7A42-BAF5-B947B2E5A916}"/>
                  </a:ext>
                </a:extLst>
              </p:cNvPr>
              <p:cNvSpPr>
                <a:spLocks noRot="1" noChangeAspect="1" noMove="1" noResize="1" noEditPoints="1" noAdjustHandles="1" noChangeArrowheads="1" noChangeShapeType="1" noTextEdit="1"/>
              </p:cNvSpPr>
              <p:nvPr/>
            </p:nvSpPr>
            <p:spPr>
              <a:xfrm>
                <a:off x="597030" y="3551151"/>
                <a:ext cx="3707130" cy="120032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4">
                <a:extLst>
                  <a:ext uri="{FF2B5EF4-FFF2-40B4-BE49-F238E27FC236}">
                    <a16:creationId xmlns:a16="http://schemas.microsoft.com/office/drawing/2014/main" id="{4E5B2E16-5A8C-5545-8343-64E6718ED0E4}"/>
                  </a:ext>
                </a:extLst>
              </p:cNvPr>
              <p:cNvSpPr/>
              <p:nvPr/>
            </p:nvSpPr>
            <p:spPr>
              <a:xfrm>
                <a:off x="246510" y="4765501"/>
                <a:ext cx="4263390" cy="1630045"/>
              </a:xfrm>
              <a:prstGeom prst="rect">
                <a:avLst/>
              </a:prstGeom>
            </p:spPr>
            <p:txBody>
              <a:bodyPr wrap="square">
                <a:spAutoFit/>
              </a:bodyPr>
              <a:lstStyle/>
              <a:p>
                <a:pPr>
                  <a:spcBef>
                    <a:spcPts val="180"/>
                  </a:spcBef>
                  <a:spcAft>
                    <a:spcPts val="18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微软雅黑" panose="020B0503020204020204" pitchFamily="34" charset="-122"/>
                          <a:cs typeface="Cambria Math" panose="02040503050406030204" pitchFamily="18" charset="0"/>
                        </a:rPr>
                        <m:t>𝑃</m:t>
                      </m:r>
                      <m:r>
                        <a:rPr lang="en-US" sz="2400">
                          <a:latin typeface="Cambria Math" panose="02040503050406030204" pitchFamily="18" charset="0"/>
                          <a:ea typeface="MS Mincho" panose="02020609040205080304" charset="-128"/>
                          <a:cs typeface="Cambria Math" panose="02040503050406030204" pitchFamily="18" charset="0"/>
                        </a:rPr>
                        <m:t>=</m:t>
                      </m:r>
                      <m:f>
                        <m:fPr>
                          <m:ctrlPr>
                            <a:rPr lang="en-US" sz="2400" i="1">
                              <a:latin typeface="Cambria Math" panose="02040503050406030204" pitchFamily="18" charset="0"/>
                              <a:ea typeface="微软雅黑" panose="020B0503020204020204" pitchFamily="34" charset="-122"/>
                              <a:cs typeface="Cambria Math" panose="02040503050406030204" pitchFamily="18" charset="0"/>
                            </a:rPr>
                          </m:ctrlPr>
                        </m:fPr>
                        <m:num>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𝐴</m:t>
                              </m:r>
                              <m:r>
                                <a:rPr lang="en-US" sz="2400" i="1">
                                  <a:latin typeface="Cambria Math" panose="02040503050406030204" pitchFamily="18" charset="0"/>
                                  <a:ea typeface="MS Mincho" panose="02020609040205080304" charset="-128"/>
                                  <a:cs typeface="Cambria Math" panose="02040503050406030204" pitchFamily="18" charset="0"/>
                                </a:rPr>
                                <m:t>∩</m:t>
                              </m:r>
                              <m:r>
                                <a:rPr lang="en-US" sz="2400" i="1">
                                  <a:latin typeface="Cambria Math" panose="02040503050406030204" pitchFamily="18" charset="0"/>
                                  <a:ea typeface="微软雅黑" panose="020B0503020204020204" pitchFamily="34" charset="-122"/>
                                  <a:cs typeface="Cambria Math" panose="02040503050406030204" pitchFamily="18" charset="0"/>
                                </a:rPr>
                                <m:t>𝐵</m:t>
                              </m:r>
                            </m:e>
                          </m:d>
                        </m:num>
                        <m:den>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𝐵</m:t>
                              </m:r>
                            </m:e>
                          </m:d>
                        </m:den>
                      </m:f>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微软雅黑" panose="020B0503020204020204" pitchFamily="34" charset="-122"/>
                          <a:cs typeface="Cambria Math" panose="02040503050406030204" pitchFamily="18" charset="0"/>
                        </a:rPr>
                        <m:t>𝑅</m:t>
                      </m:r>
                      <m:r>
                        <a:rPr lang="en-US" sz="2400">
                          <a:latin typeface="Cambria Math" panose="02040503050406030204" pitchFamily="18" charset="0"/>
                          <a:ea typeface="MS Mincho" panose="02020609040205080304" charset="-128"/>
                          <a:cs typeface="Cambria Math" panose="02040503050406030204" pitchFamily="18" charset="0"/>
                        </a:rPr>
                        <m:t>=</m:t>
                      </m:r>
                      <m:f>
                        <m:fPr>
                          <m:ctrlPr>
                            <a:rPr lang="en-US" sz="2400" i="1">
                              <a:latin typeface="Cambria Math" panose="02040503050406030204" pitchFamily="18" charset="0"/>
                              <a:ea typeface="微软雅黑" panose="020B0503020204020204" pitchFamily="34" charset="-122"/>
                              <a:cs typeface="Cambria Math" panose="02040503050406030204" pitchFamily="18" charset="0"/>
                            </a:rPr>
                          </m:ctrlPr>
                        </m:fPr>
                        <m:num>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𝐴</m:t>
                              </m:r>
                              <m:r>
                                <a:rPr lang="en-US" sz="2400" i="1">
                                  <a:latin typeface="Cambria Math" panose="02040503050406030204" pitchFamily="18" charset="0"/>
                                  <a:ea typeface="MS Mincho" panose="02020609040205080304" charset="-128"/>
                                  <a:cs typeface="Cambria Math" panose="02040503050406030204" pitchFamily="18" charset="0"/>
                                </a:rPr>
                                <m:t>∩</m:t>
                              </m:r>
                              <m:r>
                                <a:rPr lang="en-US" sz="2400" i="1">
                                  <a:latin typeface="Cambria Math" panose="02040503050406030204" pitchFamily="18" charset="0"/>
                                  <a:ea typeface="微软雅黑" panose="020B0503020204020204" pitchFamily="34" charset="-122"/>
                                  <a:cs typeface="Cambria Math" panose="02040503050406030204" pitchFamily="18" charset="0"/>
                                </a:rPr>
                                <m:t>𝐵</m:t>
                              </m:r>
                            </m:e>
                          </m:d>
                        </m:num>
                        <m:den>
                          <m:d>
                            <m:dPr>
                              <m:begChr m:val="|"/>
                              <m:endChr m:val="|"/>
                              <m:ctrlPr>
                                <a:rPr 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en-US" sz="2400" i="1">
                                  <a:latin typeface="Cambria Math" panose="02040503050406030204" pitchFamily="18" charset="0"/>
                                  <a:ea typeface="微软雅黑" panose="020B0503020204020204" pitchFamily="34" charset="-122"/>
                                  <a:cs typeface="Cambria Math" panose="02040503050406030204" pitchFamily="18" charset="0"/>
                                </a:rPr>
                                <m:t>𝐴</m:t>
                              </m:r>
                            </m:e>
                          </m:d>
                        </m:den>
                      </m:f>
                    </m:oMath>
                  </m:oMathPara>
                </a14:m>
                <a:endParaRPr lang="en-US" sz="2400" i="1" dirty="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10" name="Rectangle 4">
                <a:extLst>
                  <a:ext uri="{FF2B5EF4-FFF2-40B4-BE49-F238E27FC236}">
                    <a16:creationId xmlns:a16="http://schemas.microsoft.com/office/drawing/2014/main" id="{4E5B2E16-5A8C-5545-8343-64E6718ED0E4}"/>
                  </a:ext>
                </a:extLst>
              </p:cNvPr>
              <p:cNvSpPr>
                <a:spLocks noRot="1" noChangeAspect="1" noMove="1" noResize="1" noEditPoints="1" noAdjustHandles="1" noChangeArrowheads="1" noChangeShapeType="1" noTextEdit="1"/>
              </p:cNvSpPr>
              <p:nvPr/>
            </p:nvSpPr>
            <p:spPr>
              <a:xfrm>
                <a:off x="246510" y="4765501"/>
                <a:ext cx="4263390" cy="1630045"/>
              </a:xfrm>
              <a:prstGeom prst="rect">
                <a:avLst/>
              </a:prstGeom>
              <a:blipFill>
                <a:blip r:embed="rId8"/>
                <a:stretch>
                  <a:fillRect b="-7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87221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1F5715D-B607-1B6B-1106-72C60BB5C395}"/>
              </a:ext>
            </a:extLst>
          </p:cNvPr>
          <p:cNvSpPr>
            <a:spLocks noGrp="1"/>
          </p:cNvSpPr>
          <p:nvPr>
            <p:ph type="sldNum" sz="quarter" idx="12"/>
          </p:nvPr>
        </p:nvSpPr>
        <p:spPr/>
        <p:txBody>
          <a:bodyPr/>
          <a:lstStyle/>
          <a:p>
            <a:pPr>
              <a:defRPr/>
            </a:pPr>
            <a:fld id="{6695875E-1D8E-5C47-A1E8-9C990B064D39}" type="slidenum">
              <a:rPr lang="en-US" altLang="ko-KR" smtClean="0"/>
              <a:pPr>
                <a:defRPr/>
              </a:pPr>
              <a:t>38</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sz="3200" b="1" dirty="0"/>
              <a:t>2.4.6 OOV </a:t>
            </a:r>
            <a:r>
              <a:rPr lang="zh-CN" altLang="en-US" sz="3200" b="1" dirty="0"/>
              <a:t>与 </a:t>
            </a:r>
            <a:r>
              <a:rPr lang="en-US" altLang="zh-CN" sz="3200" b="1" dirty="0"/>
              <a:t>IV</a:t>
            </a:r>
          </a:p>
        </p:txBody>
      </p:sp>
      <p:sp>
        <p:nvSpPr>
          <p:cNvPr id="5" name="Content Placeholder 4">
            <a:extLst>
              <a:ext uri="{FF2B5EF4-FFF2-40B4-BE49-F238E27FC236}">
                <a16:creationId xmlns:a16="http://schemas.microsoft.com/office/drawing/2014/main" id="{0DF80866-ADB3-3A4A-B425-4206AD1FEB70}"/>
              </a:ext>
            </a:extLst>
          </p:cNvPr>
          <p:cNvSpPr>
            <a:spLocks noGrp="1"/>
          </p:cNvSpPr>
          <p:nvPr>
            <p:ph idx="4294967295"/>
          </p:nvPr>
        </p:nvSpPr>
        <p:spPr>
          <a:xfrm>
            <a:off x="842963" y="1476375"/>
            <a:ext cx="8301037" cy="4572000"/>
          </a:xfrm>
        </p:spPr>
        <p:txBody>
          <a:bodyPr/>
          <a:lstStyle/>
          <a:p>
            <a:pPr>
              <a:spcBef>
                <a:spcPts val="675"/>
              </a:spcBef>
              <a:spcAft>
                <a:spcPts val="675"/>
              </a:spcAft>
            </a:pPr>
            <a:r>
              <a:rPr lang="en-US" sz="2400" dirty="0" err="1">
                <a:latin typeface="Microsoft YaHei" panose="020B0503020204020204" pitchFamily="34" charset="-122"/>
                <a:ea typeface="Microsoft YaHei" panose="020B0503020204020204" pitchFamily="34" charset="-122"/>
                <a:cs typeface="Times New Roman" panose="02020603050405020304" pitchFamily="18" charset="0"/>
              </a:rPr>
              <a:t>OOV指的是</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sz="2400" b="1" dirty="0" err="1">
                <a:latin typeface="Microsoft YaHei" panose="020B0503020204020204" pitchFamily="34" charset="-122"/>
                <a:ea typeface="Microsoft YaHei" panose="020B0503020204020204" pitchFamily="34" charset="-122"/>
                <a:cs typeface="Times New Roman" panose="02020603050405020304" pitchFamily="18" charset="0"/>
              </a:rPr>
              <a:t>未登录词</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（out of vocabulary）</a:t>
            </a:r>
          </a:p>
          <a:p>
            <a:pPr indent="342900">
              <a:spcBef>
                <a:spcPts val="675"/>
              </a:spcBef>
              <a:spcAft>
                <a:spcPts val="675"/>
              </a:spcAft>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词典以外的词（也就是</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OOV</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）都是新词</a:t>
            </a:r>
            <a:endParaRPr lang="en-US" sz="2400" dirty="0">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75"/>
              </a:spcBef>
              <a:spcAft>
                <a:spcPts val="675"/>
              </a:spcAft>
            </a:pP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IV</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指的是“</a:t>
            </a:r>
            <a:r>
              <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rPr>
              <a:t>登录词</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in vocabulary</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000" lvl="1" indent="342000">
              <a:spcBef>
                <a:spcPts val="675"/>
              </a:spcBef>
              <a:spcAft>
                <a:spcPts val="675"/>
              </a:spcAft>
            </a:pP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IV Recall Rate</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指的是词典中的词汇被正确召回的概率</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000" lvl="1" indent="342000">
              <a:spcBef>
                <a:spcPts val="675"/>
              </a:spcBef>
              <a:spcAft>
                <a:spcPts val="675"/>
              </a:spcAft>
            </a:pPr>
            <a:r>
              <a:rPr lang="zh-CN" altLang="en-US" sz="2400" dirty="0">
                <a:latin typeface="Microsoft YaHei" panose="020B0503020204020204" pitchFamily="34" charset="-122"/>
                <a:ea typeface="Microsoft YaHei" panose="020B0503020204020204" pitchFamily="34" charset="-122"/>
              </a:rPr>
              <a:t>词典中的词汇都无法百分之百召回，说明词典分词的消歧能力不好</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5545"/>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3275BA9-0B34-5320-CE27-3B3B9F30A314}"/>
              </a:ext>
            </a:extLst>
          </p:cNvPr>
          <p:cNvSpPr>
            <a:spLocks noGrp="1"/>
          </p:cNvSpPr>
          <p:nvPr>
            <p:ph type="sldNum" sz="quarter" idx="12"/>
          </p:nvPr>
        </p:nvSpPr>
        <p:spPr/>
        <p:txBody>
          <a:bodyPr/>
          <a:lstStyle/>
          <a:p>
            <a:pPr>
              <a:defRPr/>
            </a:pPr>
            <a:fld id="{6695875E-1D8E-5C47-A1E8-9C990B064D39}" type="slidenum">
              <a:rPr lang="en-US" altLang="ko-KR" smtClean="0"/>
              <a:pPr>
                <a:defRPr/>
              </a:pPr>
              <a:t>39</a:t>
            </a:fld>
            <a:endParaRPr lang="en-US" altLang="ko-KR"/>
          </a:p>
        </p:txBody>
      </p:sp>
      <p:sp>
        <p:nvSpPr>
          <p:cNvPr id="2" name="标题 1">
            <a:extLst>
              <a:ext uri="{FF2B5EF4-FFF2-40B4-BE49-F238E27FC236}">
                <a16:creationId xmlns:a16="http://schemas.microsoft.com/office/drawing/2014/main" id="{1CA3E5A5-7202-C2C8-DCEE-39098F0083E5}"/>
              </a:ext>
            </a:extLst>
          </p:cNvPr>
          <p:cNvSpPr>
            <a:spLocks noGrp="1"/>
          </p:cNvSpPr>
          <p:nvPr>
            <p:ph type="title" idx="4294967295"/>
          </p:nvPr>
        </p:nvSpPr>
        <p:spPr>
          <a:xfrm>
            <a:off x="0" y="533400"/>
            <a:ext cx="8020050" cy="889000"/>
          </a:xfrm>
        </p:spPr>
        <p:txBody>
          <a:bodyPr/>
          <a:lstStyle/>
          <a:p>
            <a:r>
              <a:rPr lang="en-US" altLang="zh-CN" dirty="0"/>
              <a:t>2.5</a:t>
            </a:r>
            <a:r>
              <a:rPr lang="en-US" altLang="zh-CN" b="1" dirty="0"/>
              <a:t>.1 </a:t>
            </a:r>
            <a:r>
              <a:rPr lang="zh-CN" altLang="en-US" b="1" dirty="0"/>
              <a:t>什么是语言模型</a:t>
            </a:r>
            <a:endParaRPr kumimoji="1" lang="zh-CN" altLang="en-US" dirty="0"/>
          </a:p>
        </p:txBody>
      </p:sp>
      <p:sp>
        <p:nvSpPr>
          <p:cNvPr id="3" name="内容占位符 2">
            <a:extLst>
              <a:ext uri="{FF2B5EF4-FFF2-40B4-BE49-F238E27FC236}">
                <a16:creationId xmlns:a16="http://schemas.microsoft.com/office/drawing/2014/main" id="{D7E9F22B-C7CB-EF19-70DE-42C545131C7D}"/>
              </a:ext>
            </a:extLst>
          </p:cNvPr>
          <p:cNvSpPr>
            <a:spLocks noGrp="1"/>
          </p:cNvSpPr>
          <p:nvPr>
            <p:ph idx="4294967295"/>
          </p:nvPr>
        </p:nvSpPr>
        <p:spPr>
          <a:xfrm>
            <a:off x="669925" y="1476375"/>
            <a:ext cx="8474075" cy="4572000"/>
          </a:xfrm>
        </p:spPr>
        <p:txBody>
          <a:bodyPr>
            <a:normAutofit fontScale="85000" lnSpcReduction="10000"/>
          </a:bodyPr>
          <a:lstStyle/>
          <a:p>
            <a:pPr>
              <a:lnSpc>
                <a:spcPct val="150000"/>
              </a:lnSpc>
            </a:pPr>
            <a:r>
              <a:rPr lang="zh-CN" altLang="en-US" dirty="0"/>
              <a:t>“商品和服务”两种分词结果</a:t>
            </a:r>
            <a:endParaRPr kumimoji="1" lang="en-US" altLang="zh-CN" dirty="0"/>
          </a:p>
          <a:p>
            <a:pPr marL="457200" indent="457200">
              <a:lnSpc>
                <a:spcPct val="150000"/>
              </a:lnSpc>
              <a:buFont typeface="+mj-lt"/>
              <a:buAutoNum type="arabicPeriod"/>
            </a:pPr>
            <a:r>
              <a:rPr kumimoji="1" lang="zh-CN" altLang="en-US" dirty="0"/>
              <a:t>“商品 和服 务” </a:t>
            </a:r>
            <a:endParaRPr kumimoji="1" lang="en-US" altLang="zh-CN" dirty="0"/>
          </a:p>
          <a:p>
            <a:pPr marL="457200" indent="457200">
              <a:lnSpc>
                <a:spcPct val="150000"/>
              </a:lnSpc>
              <a:buFont typeface="+mj-lt"/>
              <a:buAutoNum type="arabicPeriod"/>
            </a:pPr>
            <a:r>
              <a:rPr kumimoji="1" lang="zh-CN" altLang="en-US" dirty="0"/>
              <a:t>“商品 和 服务” </a:t>
            </a:r>
            <a:r>
              <a:rPr kumimoji="1" lang="en-US" altLang="zh-CN" dirty="0"/>
              <a:t>✔️</a:t>
            </a:r>
          </a:p>
          <a:p>
            <a:pPr>
              <a:lnSpc>
                <a:spcPct val="150000"/>
              </a:lnSpc>
            </a:pPr>
            <a:r>
              <a:rPr kumimoji="1" lang="zh-CN" altLang="en-US" dirty="0"/>
              <a:t>能否让计算机也学会这种知识呢</a:t>
            </a:r>
            <a:r>
              <a:rPr kumimoji="1" lang="en-US" altLang="zh-CN" dirty="0"/>
              <a:t>? </a:t>
            </a:r>
          </a:p>
          <a:p>
            <a:pPr marL="457200" indent="457200">
              <a:lnSpc>
                <a:spcPct val="150000"/>
              </a:lnSpc>
              <a:buFont typeface="+mj-lt"/>
              <a:buAutoNum type="arabicPeriod"/>
            </a:pPr>
            <a:r>
              <a:rPr kumimoji="1" lang="zh-CN" altLang="en-US" dirty="0"/>
              <a:t>人工制定分词结果的优先级列表</a:t>
            </a:r>
            <a:r>
              <a:rPr lang="zh-CN" altLang="en-US" dirty="0"/>
              <a:t>✗</a:t>
            </a:r>
            <a:endParaRPr kumimoji="1" lang="en-US" altLang="zh-CN" dirty="0"/>
          </a:p>
          <a:p>
            <a:pPr marL="457200" indent="457200">
              <a:lnSpc>
                <a:spcPct val="150000"/>
              </a:lnSpc>
              <a:buFont typeface="+mj-lt"/>
              <a:buAutoNum type="arabicPeriod"/>
            </a:pPr>
            <a:r>
              <a:rPr lang="zh-CN" altLang="en-US" dirty="0"/>
              <a:t>制作一个语料库里面的句子都是分好词的，然后统计一下所有切分方式的出现次数，利用统计方法建模 </a:t>
            </a:r>
            <a:r>
              <a:rPr kumimoji="1" lang="zh-CN" altLang="en-US" dirty="0"/>
              <a:t> </a:t>
            </a:r>
            <a:r>
              <a:rPr lang="zh-CN" altLang="en-US" dirty="0"/>
              <a:t>✓</a:t>
            </a:r>
            <a:endParaRPr lang="en-US" altLang="zh-CN" dirty="0"/>
          </a:p>
        </p:txBody>
      </p:sp>
    </p:spTree>
    <p:extLst>
      <p:ext uri="{BB962C8B-B14F-4D97-AF65-F5344CB8AC3E}">
        <p14:creationId xmlns:p14="http://schemas.microsoft.com/office/powerpoint/2010/main" val="1507305051"/>
      </p:ext>
    </p:extLst>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D2C05AA-98EA-0D27-2E95-6716C54910C0}"/>
              </a:ext>
            </a:extLst>
          </p:cNvPr>
          <p:cNvSpPr>
            <a:spLocks noGrp="1"/>
          </p:cNvSpPr>
          <p:nvPr>
            <p:ph type="sldNum" sz="quarter" idx="12"/>
          </p:nvPr>
        </p:nvSpPr>
        <p:spPr/>
        <p:txBody>
          <a:bodyPr/>
          <a:lstStyle/>
          <a:p>
            <a:pPr>
              <a:defRPr/>
            </a:pPr>
            <a:fld id="{6695875E-1D8E-5C47-A1E8-9C990B064D39}" type="slidenum">
              <a:rPr lang="en-US" altLang="ko-KR" smtClean="0"/>
              <a:pPr>
                <a:defRPr/>
              </a:pPr>
              <a:t>4</a:t>
            </a:fld>
            <a:endParaRPr lang="en-US" altLang="ko-KR"/>
          </a:p>
        </p:txBody>
      </p:sp>
      <p:sp>
        <p:nvSpPr>
          <p:cNvPr id="2" name="标题 1">
            <a:extLst>
              <a:ext uri="{FF2B5EF4-FFF2-40B4-BE49-F238E27FC236}">
                <a16:creationId xmlns:a16="http://schemas.microsoft.com/office/drawing/2014/main" id="{F1FE88AC-EC44-FB56-3CC9-E6C79DDD9F3A}"/>
              </a:ext>
            </a:extLst>
          </p:cNvPr>
          <p:cNvSpPr>
            <a:spLocks noGrp="1"/>
          </p:cNvSpPr>
          <p:nvPr>
            <p:ph type="title" idx="4294967295"/>
          </p:nvPr>
        </p:nvSpPr>
        <p:spPr>
          <a:xfrm>
            <a:off x="0" y="533400"/>
            <a:ext cx="8020050" cy="889000"/>
          </a:xfrm>
        </p:spPr>
        <p:txBody>
          <a:bodyPr/>
          <a:lstStyle/>
          <a:p>
            <a:r>
              <a:rPr kumimoji="1" lang="zh-CN" altLang="en-US" dirty="0"/>
              <a:t>中文分词定义</a:t>
            </a:r>
          </a:p>
        </p:txBody>
      </p:sp>
      <p:sp>
        <p:nvSpPr>
          <p:cNvPr id="3" name="内容占位符 2">
            <a:extLst>
              <a:ext uri="{FF2B5EF4-FFF2-40B4-BE49-F238E27FC236}">
                <a16:creationId xmlns:a16="http://schemas.microsoft.com/office/drawing/2014/main" id="{BF3682DC-DBC2-AC66-3C6A-99DA2E60E899}"/>
              </a:ext>
            </a:extLst>
          </p:cNvPr>
          <p:cNvSpPr>
            <a:spLocks noGrp="1"/>
          </p:cNvSpPr>
          <p:nvPr>
            <p:ph idx="4294967295"/>
          </p:nvPr>
        </p:nvSpPr>
        <p:spPr>
          <a:xfrm>
            <a:off x="838200" y="1344613"/>
            <a:ext cx="8305800" cy="4903787"/>
          </a:xfrm>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中文分词就是把中文的序列切分成有意义的词</a:t>
            </a:r>
          </a:p>
          <a:p>
            <a:pPr>
              <a:lnSpc>
                <a:spcPct val="150000"/>
              </a:lnSpc>
            </a:pPr>
            <a:r>
              <a:rPr kumimoji="1" lang="zh-CN" altLang="en-US" sz="2400" dirty="0">
                <a:latin typeface="Microsoft YaHei" panose="020B0503020204020204" pitchFamily="34" charset="-122"/>
                <a:ea typeface="Microsoft YaHei" panose="020B0503020204020204" pitchFamily="34" charset="-122"/>
              </a:rPr>
              <a:t>添加合适的显性的词语边界标志使得所形成的词串反映句子的本意，这个过程就是通常所说的分词</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例：知识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就是</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力量，知识 就是 力量 </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目的</a:t>
            </a:r>
            <a:endParaRPr kumimoji="1" lang="en-US" altLang="zh-CN" sz="2400" dirty="0">
              <a:latin typeface="Microsoft YaHei" panose="020B0503020204020204" pitchFamily="34" charset="-122"/>
              <a:ea typeface="Microsoft YaHei" panose="020B0503020204020204" pitchFamily="34" charset="-122"/>
            </a:endParaRPr>
          </a:p>
          <a:p>
            <a:pPr indent="342900">
              <a:lnSpc>
                <a:spcPct val="150000"/>
              </a:lnSpc>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将句子分为若干个相关性较弱的部分，便于进一步处理</a:t>
            </a:r>
            <a:endParaRPr kumimoji="1" lang="en-US" altLang="zh-CN" sz="2400" dirty="0">
              <a:latin typeface="Microsoft YaHei" panose="020B0503020204020204" pitchFamily="34" charset="-122"/>
              <a:ea typeface="Microsoft YaHei" panose="020B0503020204020204" pitchFamily="34" charset="-122"/>
            </a:endParaRPr>
          </a:p>
          <a:p>
            <a:pPr indent="342900">
              <a:lnSpc>
                <a:spcPct val="150000"/>
              </a:lnSpc>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让机器更好地“理解”文章</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0325825"/>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289348E-C00B-6F48-172B-1699F940EE43}"/>
              </a:ext>
            </a:extLst>
          </p:cNvPr>
          <p:cNvSpPr>
            <a:spLocks noGrp="1"/>
          </p:cNvSpPr>
          <p:nvPr>
            <p:ph type="sldNum" sz="quarter" idx="12"/>
          </p:nvPr>
        </p:nvSpPr>
        <p:spPr/>
        <p:txBody>
          <a:bodyPr/>
          <a:lstStyle/>
          <a:p>
            <a:pPr>
              <a:defRPr/>
            </a:pPr>
            <a:fld id="{6695875E-1D8E-5C47-A1E8-9C990B064D39}" type="slidenum">
              <a:rPr lang="en-US" altLang="ko-KR" smtClean="0"/>
              <a:pPr>
                <a:defRPr/>
              </a:pPr>
              <a:t>40</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2.5</a:t>
            </a:r>
            <a:r>
              <a:rPr lang="en-US" b="1" dirty="0"/>
              <a:t>.1 </a:t>
            </a:r>
            <a:r>
              <a:rPr lang="zh-CN" altLang="en-US" b="1" dirty="0"/>
              <a:t>什么是语言模型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5265738"/>
              </a:xfrm>
            </p:spPr>
            <p:txBody>
              <a:bodyPr>
                <a:noAutofit/>
              </a:bodyPr>
              <a:lstStyle/>
              <a:p>
                <a:r>
                  <a:rPr lang="zh-CN" altLang="en-US" sz="2400" b="1" dirty="0">
                    <a:latin typeface="Cambria" panose="02040503050406030204" pitchFamily="18" charset="0"/>
                    <a:ea typeface="SimSun" panose="02010600030101010101" pitchFamily="2" charset="-122"/>
                    <a:cs typeface="Times New Roman" panose="02020603050405020304" pitchFamily="18" charset="0"/>
                  </a:rPr>
                  <a:t>模型</a:t>
                </a:r>
                <a:r>
                  <a:rPr lang="zh-CN" altLang="en-US" sz="2400" dirty="0">
                    <a:latin typeface="Cambria" panose="02040503050406030204" pitchFamily="18" charset="0"/>
                    <a:ea typeface="SimSun" panose="02010600030101010101" pitchFamily="2" charset="-122"/>
                    <a:cs typeface="Times New Roman" panose="02020603050405020304" pitchFamily="18" charset="0"/>
                  </a:rPr>
                  <a:t>指的是对事物的数学抽象</a:t>
                </a:r>
                <a:r>
                  <a:rPr lang="en-US" sz="2400" dirty="0"/>
                  <a:t> </a:t>
                </a:r>
              </a:p>
              <a:p>
                <a:r>
                  <a:rPr lang="zh-CN" altLang="en-US" sz="2400" b="1" dirty="0">
                    <a:latin typeface="Cambria" panose="02040503050406030204" pitchFamily="18" charset="0"/>
                    <a:ea typeface="SimSun" panose="02010600030101010101" pitchFamily="2" charset="-122"/>
                    <a:cs typeface="Times New Roman" panose="02020603050405020304" pitchFamily="18" charset="0"/>
                  </a:rPr>
                  <a:t>语言模型</a:t>
                </a:r>
                <a:r>
                  <a:rPr lang="zh-CN" altLang="en-US" sz="2400" dirty="0">
                    <a:latin typeface="Cambria" panose="02040503050406030204" pitchFamily="18" charset="0"/>
                    <a:ea typeface="SimSun" panose="02010600030101010101" pitchFamily="2" charset="-122"/>
                    <a:cs typeface="Times New Roman" panose="02020603050405020304" pitchFamily="18" charset="0"/>
                  </a:rPr>
                  <a:t>（</a:t>
                </a:r>
                <a:r>
                  <a:rPr lang="en-US" sz="2400" dirty="0">
                    <a:latin typeface="Cambria" panose="02040503050406030204" pitchFamily="18" charset="0"/>
                    <a:ea typeface="SimSun" panose="02010600030101010101" pitchFamily="2" charset="-122"/>
                    <a:cs typeface="Times New Roman" panose="02020603050405020304" pitchFamily="18" charset="0"/>
                  </a:rPr>
                  <a:t>Language Model</a:t>
                </a:r>
                <a:r>
                  <a:rPr lang="zh-CN" altLang="en-US" sz="2400" dirty="0">
                    <a:latin typeface="Cambria" panose="02040503050406030204" pitchFamily="18" charset="0"/>
                    <a:ea typeface="SimSun" panose="02010600030101010101" pitchFamily="2" charset="-122"/>
                    <a:cs typeface="Times New Roman" panose="02020603050405020304" pitchFamily="18" charset="0"/>
                  </a:rPr>
                  <a:t>，</a:t>
                </a:r>
                <a:r>
                  <a:rPr lang="en-US" sz="2400" dirty="0">
                    <a:latin typeface="Cambria" panose="02040503050406030204" pitchFamily="18" charset="0"/>
                    <a:ea typeface="SimSun" panose="02010600030101010101" pitchFamily="2" charset="-122"/>
                    <a:cs typeface="Times New Roman" panose="02020603050405020304" pitchFamily="18" charset="0"/>
                  </a:rPr>
                  <a:t>LM</a:t>
                </a:r>
                <a:r>
                  <a:rPr lang="zh-CN" altLang="en-US" sz="2400" dirty="0">
                    <a:latin typeface="Cambria" panose="02040503050406030204" pitchFamily="18" charset="0"/>
                    <a:ea typeface="SimSun" panose="02010600030101010101" pitchFamily="2" charset="-122"/>
                    <a:cs typeface="Times New Roman" panose="02020603050405020304" pitchFamily="18" charset="0"/>
                  </a:rPr>
                  <a:t>）指的就是对语言现象的数学抽象</a:t>
                </a:r>
                <a:r>
                  <a:rPr lang="en-US" sz="2400" dirty="0"/>
                  <a:t> </a:t>
                </a:r>
              </a:p>
              <a:p>
                <a:pPr lvl="1"/>
                <a:r>
                  <a:rPr lang="zh-CN" altLang="en-US" sz="2400" dirty="0">
                    <a:latin typeface="Cambria" panose="02040503050406030204" pitchFamily="18" charset="0"/>
                    <a:ea typeface="SimSun" panose="02010600030101010101" pitchFamily="2" charset="-122"/>
                    <a:cs typeface="Times New Roman" panose="02020603050405020304" pitchFamily="18" charset="0"/>
                  </a:rPr>
                  <a:t>给定一个句子</a:t>
                </a:r>
                <a14:m>
                  <m:oMath xmlns:m="http://schemas.openxmlformats.org/officeDocument/2006/math">
                    <m:r>
                      <a:rPr lang="en-US" sz="2400" b="1" i="1">
                        <a:latin typeface="Cambria Math" panose="02040503050406030204" pitchFamily="18" charset="0"/>
                        <a:ea typeface="SimSun" panose="02010600030101010101" pitchFamily="2" charset="-122"/>
                        <a:cs typeface="Times New Roman" panose="02020603050405020304" pitchFamily="18" charset="0"/>
                      </a:rPr>
                      <m:t>𝒘</m:t>
                    </m:r>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，语言模型就是计算句子的出现概率</a:t>
                </a:r>
                <a14:m>
                  <m:oMath xmlns:m="http://schemas.openxmlformats.org/officeDocument/2006/math">
                    <m:r>
                      <a:rPr lang="en-US" sz="2400" i="1">
                        <a:latin typeface="Cambria Math" panose="02040503050406030204" pitchFamily="18" charset="0"/>
                        <a:ea typeface="SimSun" panose="02010600030101010101" pitchFamily="2" charset="-122"/>
                        <a:cs typeface="Times New Roman" panose="02020603050405020304" pitchFamily="18" charset="0"/>
                      </a:rPr>
                      <m:t>𝑝</m:t>
                    </m:r>
                    <m:r>
                      <a:rPr lang="en-US" sz="2400" i="1">
                        <a:latin typeface="Cambria Math" panose="02040503050406030204" pitchFamily="18" charset="0"/>
                        <a:ea typeface="SimSun" panose="02010600030101010101" pitchFamily="2" charset="-122"/>
                        <a:cs typeface="Times New Roman" panose="02020603050405020304" pitchFamily="18" charset="0"/>
                      </a:rPr>
                      <m:t>(</m:t>
                    </m:r>
                    <m:r>
                      <a:rPr lang="en-US" sz="2400" b="1" i="1">
                        <a:latin typeface="Cambria Math" panose="02040503050406030204" pitchFamily="18" charset="0"/>
                        <a:ea typeface="SimSun" panose="02010600030101010101" pitchFamily="2" charset="-122"/>
                        <a:cs typeface="Times New Roman" panose="02020603050405020304" pitchFamily="18" charset="0"/>
                      </a:rPr>
                      <m:t>𝒘</m:t>
                    </m:r>
                    <m:r>
                      <a:rPr lang="en-US" sz="2400" i="1">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的模型</a:t>
                </a:r>
                <a:endParaRPr lang="en-US" altLang="zh-CN" sz="2400" dirty="0">
                  <a:latin typeface="Cambria" panose="02040503050406030204" pitchFamily="18" charset="0"/>
                  <a:ea typeface="SimSun" panose="02010600030101010101" pitchFamily="2" charset="-122"/>
                  <a:cs typeface="Times New Roman" panose="02020603050405020304" pitchFamily="18" charset="0"/>
                </a:endParaRPr>
              </a:p>
              <a:p>
                <a:pPr lvl="1"/>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lvl="1"/>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lvl="1"/>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lvl="1"/>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lvl="1"/>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marL="457200" lvl="1" indent="0">
                  <a:buNone/>
                </a:pPr>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lvl="1"/>
                <a:r>
                  <a:rPr lang="zh-CN" altLang="en-US" sz="2400" dirty="0">
                    <a:latin typeface="SimSun" panose="02010600030101010101" pitchFamily="2" charset="-122"/>
                    <a:ea typeface="SimSun" panose="02010600030101010101" pitchFamily="2" charset="-122"/>
                  </a:rPr>
                  <a:t>判断一个语言序列是否是正常语句</a:t>
                </a:r>
              </a:p>
              <a:p>
                <a:pPr lvl="1"/>
                <a:endParaRPr lang="en-US" sz="2400"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xfrm>
                <a:off x="561975" y="1476374"/>
                <a:ext cx="8301038" cy="5264994"/>
              </a:xfrm>
              <a:blipFill>
                <a:blip r:embed="rId3"/>
                <a:stretch>
                  <a:fillRect l="-1070" t="-1446" r="-612" b="-241"/>
                </a:stretch>
              </a:blipFill>
            </p:spPr>
            <p:txBody>
              <a:bodyPr/>
              <a:lstStyle/>
              <a:p>
                <a:r>
                  <a:rPr lang="zh-CN" altLang="en-US">
                    <a:noFill/>
                  </a:rPr>
                  <a:t> </a:t>
                </a:r>
              </a:p>
            </p:txBody>
          </p:sp>
        </mc:Fallback>
      </mc:AlternateContent>
      <p:pic>
        <p:nvPicPr>
          <p:cNvPr id="5" name="Picture 4">
            <a:hlinkClick r:id="rId4"/>
            <a:extLst>
              <a:ext uri="{FF2B5EF4-FFF2-40B4-BE49-F238E27FC236}">
                <a16:creationId xmlns:a16="http://schemas.microsoft.com/office/drawing/2014/main" id="{FD7F84FE-7148-AC47-A8A7-E34908391634}"/>
              </a:ext>
            </a:extLst>
          </p:cNvPr>
          <p:cNvPicPr>
            <a:picLocks noChangeAspect="1"/>
          </p:cNvPicPr>
          <p:nvPr/>
        </p:nvPicPr>
        <p:blipFill>
          <a:blip r:embed="rId5"/>
          <a:stretch>
            <a:fillRect/>
          </a:stretch>
        </p:blipFill>
        <p:spPr>
          <a:xfrm>
            <a:off x="1475656" y="3645024"/>
            <a:ext cx="5583042" cy="1654235"/>
          </a:xfrm>
          <a:prstGeom prst="rect">
            <a:avLst/>
          </a:prstGeom>
        </p:spPr>
      </p:pic>
      <p:pic>
        <p:nvPicPr>
          <p:cNvPr id="7" name="图片 6">
            <a:extLst>
              <a:ext uri="{FF2B5EF4-FFF2-40B4-BE49-F238E27FC236}">
                <a16:creationId xmlns:a16="http://schemas.microsoft.com/office/drawing/2014/main" id="{F81FF209-0275-D95C-919E-B21BDDAFF6B8}"/>
              </a:ext>
            </a:extLst>
          </p:cNvPr>
          <p:cNvPicPr>
            <a:picLocks noChangeAspect="1"/>
          </p:cNvPicPr>
          <p:nvPr/>
        </p:nvPicPr>
        <p:blipFill>
          <a:blip r:embed="rId6"/>
          <a:stretch>
            <a:fillRect/>
          </a:stretch>
        </p:blipFill>
        <p:spPr>
          <a:xfrm>
            <a:off x="1619672" y="5493538"/>
            <a:ext cx="4853940" cy="495300"/>
          </a:xfrm>
          <a:prstGeom prst="rect">
            <a:avLst/>
          </a:prstGeom>
        </p:spPr>
      </p:pic>
    </p:spTree>
    <p:extLst>
      <p:ext uri="{BB962C8B-B14F-4D97-AF65-F5344CB8AC3E}">
        <p14:creationId xmlns:p14="http://schemas.microsoft.com/office/powerpoint/2010/main" val="3815631985"/>
      </p:ext>
    </p:extLst>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2F7AAA-C041-1FB3-027C-2E5F8C88EE57}"/>
              </a:ext>
            </a:extLst>
          </p:cNvPr>
          <p:cNvSpPr>
            <a:spLocks noGrp="1"/>
          </p:cNvSpPr>
          <p:nvPr>
            <p:ph type="sldNum" sz="quarter" idx="12"/>
          </p:nvPr>
        </p:nvSpPr>
        <p:spPr/>
        <p:txBody>
          <a:bodyPr/>
          <a:lstStyle/>
          <a:p>
            <a:pPr>
              <a:defRPr/>
            </a:pPr>
            <a:fld id="{6695875E-1D8E-5C47-A1E8-9C990B064D39}" type="slidenum">
              <a:rPr lang="en-US" altLang="ko-KR" smtClean="0"/>
              <a:pPr>
                <a:defRPr/>
              </a:pPr>
              <a:t>41</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b="1" dirty="0"/>
              <a:t>2.5</a:t>
            </a:r>
            <a:r>
              <a:rPr lang="en-US" b="1" dirty="0"/>
              <a:t>.1 </a:t>
            </a:r>
            <a:r>
              <a:rPr lang="zh-CN" altLang="en-US" b="1" dirty="0"/>
              <a:t>什么是语言模型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r>
              <a:rPr lang="zh-CN" altLang="en-US" b="1" dirty="0">
                <a:latin typeface="Cambria" panose="02040503050406030204" pitchFamily="18" charset="0"/>
                <a:ea typeface="SimSun" panose="02010600030101010101" pitchFamily="2" charset="-122"/>
                <a:cs typeface="Times New Roman" panose="02020603050405020304" pitchFamily="18" charset="0"/>
              </a:rPr>
              <a:t>微型语料库</a:t>
            </a:r>
            <a:endParaRPr lang="en-US" altLang="zh-CN" b="1" dirty="0">
              <a:latin typeface="Cambria" panose="02040503050406030204" pitchFamily="18" charset="0"/>
              <a:ea typeface="SimSun"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FA1770E9-810C-3944-A4F4-D5E8BB18FD5E}"/>
              </a:ext>
            </a:extLst>
          </p:cNvPr>
          <p:cNvSpPr/>
          <p:nvPr/>
        </p:nvSpPr>
        <p:spPr>
          <a:xfrm>
            <a:off x="1691680" y="2193166"/>
            <a:ext cx="4572000" cy="1200329"/>
          </a:xfrm>
          <a:prstGeom prst="rect">
            <a:avLst/>
          </a:prstGeom>
        </p:spPr>
        <p:txBody>
          <a:bodyPr>
            <a:spAutoFit/>
          </a:bodyPr>
          <a:lstStyle/>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商品 和 服务</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商品 和服 物美价廉</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服务 和 货币</a:t>
            </a:r>
            <a:endParaRPr lang="en-US" dirty="0">
              <a:latin typeface="Consolas" panose="020B0609020204030204" pitchFamily="49" charset="0"/>
              <a:ea typeface="SimSun"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88F3E0A-CBA2-ED47-8FB5-A24997B8B68D}"/>
                  </a:ext>
                </a:extLst>
              </p:cNvPr>
              <p:cNvSpPr/>
              <p:nvPr/>
            </p:nvSpPr>
            <p:spPr>
              <a:xfrm>
                <a:off x="561975" y="3593520"/>
                <a:ext cx="3794001" cy="2827954"/>
              </a:xfrm>
              <a:prstGeom prst="rect">
                <a:avLst/>
              </a:prstGeom>
            </p:spPr>
            <p:txBody>
              <a:bodyPr wrap="square">
                <a:spAutoFit/>
              </a:bodyPr>
              <a:lstStyle/>
              <a:p>
                <a:r>
                  <a:rPr lang="zh-CN" altLang="en-US" dirty="0">
                    <a:latin typeface="Cambria Math" panose="02040503050406030204" pitchFamily="18" charset="0"/>
                    <a:ea typeface="SimSun" panose="02010600030101010101" pitchFamily="2" charset="-122"/>
                    <a:cs typeface="Times New Roman" panose="02020603050405020304" pitchFamily="18" charset="0"/>
                  </a:rPr>
                  <a:t>一个朴素的语言模型：</a:t>
                </a:r>
                <a:endParaRPr lang="en-US" dirty="0">
                  <a:latin typeface="Cambria Math" panose="02040503050406030204" pitchFamily="18" charset="0"/>
                  <a:ea typeface="SimSun" panose="02010600030101010101" pitchFamily="2" charset="-122"/>
                  <a:cs typeface="Times New Roman" panose="02020603050405020304" pitchFamily="18" charset="0"/>
                </a:endParaRPr>
              </a:p>
              <a:p>
                <a:pPr>
                  <a:lnSpc>
                    <a:spcPct val="150000"/>
                  </a:lnSpc>
                </a:pPr>
                <a14:m>
                  <m:oMath xmlns:m="http://schemas.openxmlformats.org/officeDocument/2006/math">
                    <m:r>
                      <a:rPr lang="en-US" sz="2000" i="1">
                        <a:latin typeface="Cambria Math" panose="02040503050406030204" pitchFamily="18" charset="0"/>
                        <a:ea typeface="SimSun" panose="02010600030101010101" pitchFamily="2" charset="-122"/>
                        <a:cs typeface="Times New Roman" panose="02020603050405020304" pitchFamily="18" charset="0"/>
                      </a:rPr>
                      <m:t>𝑝</m:t>
                    </m:r>
                    <m:r>
                      <a:rPr lang="en-US" sz="2000" i="1">
                        <a:latin typeface="Cambria Math" panose="02040503050406030204" pitchFamily="18" charset="0"/>
                        <a:ea typeface="SimSun" panose="02010600030101010101" pitchFamily="2" charset="-122"/>
                        <a:cs typeface="Times New Roman" panose="02020603050405020304" pitchFamily="18" charset="0"/>
                      </a:rPr>
                      <m:t>(</m:t>
                    </m:r>
                    <m:r>
                      <a:rPr lang="zh-CN" altLang="en-US" sz="2000" i="1">
                        <a:latin typeface="Cambria Math" panose="02040503050406030204" pitchFamily="18" charset="0"/>
                        <a:ea typeface="SimSun" panose="02010600030101010101" pitchFamily="2" charset="-122"/>
                        <a:cs typeface="Times New Roman" panose="02020603050405020304" pitchFamily="18" charset="0"/>
                      </a:rPr>
                      <m:t>商品</m:t>
                    </m:r>
                    <m:r>
                      <a:rPr lang="en-US" sz="2000" i="1">
                        <a:latin typeface="Cambria Math" panose="02040503050406030204" pitchFamily="18" charset="0"/>
                        <a:ea typeface="SimSun" panose="02010600030101010101" pitchFamily="2" charset="-122"/>
                        <a:cs typeface="Times New Roman" panose="02020603050405020304" pitchFamily="18" charset="0"/>
                      </a:rPr>
                      <m:t> </m:t>
                    </m:r>
                    <m:r>
                      <a:rPr lang="zh-CN" altLang="en-US" sz="2000" i="1">
                        <a:latin typeface="Cambria Math" panose="02040503050406030204" pitchFamily="18" charset="0"/>
                        <a:ea typeface="SimSun" panose="02010600030101010101" pitchFamily="2" charset="-122"/>
                        <a:cs typeface="Times New Roman" panose="02020603050405020304" pitchFamily="18" charset="0"/>
                      </a:rPr>
                      <m:t>和</m:t>
                    </m:r>
                    <m:r>
                      <a:rPr lang="en-US" sz="2000" i="1">
                        <a:latin typeface="Cambria Math" panose="02040503050406030204" pitchFamily="18" charset="0"/>
                        <a:ea typeface="SimSun" panose="02010600030101010101" pitchFamily="2" charset="-122"/>
                        <a:cs typeface="Times New Roman" panose="02020603050405020304" pitchFamily="18" charset="0"/>
                      </a:rPr>
                      <m:t> </m:t>
                    </m:r>
                    <m:r>
                      <a:rPr lang="zh-CN" altLang="en-US" sz="2000" i="1">
                        <a:latin typeface="Cambria Math" panose="02040503050406030204" pitchFamily="18" charset="0"/>
                        <a:ea typeface="SimSun" panose="02010600030101010101" pitchFamily="2" charset="-122"/>
                        <a:cs typeface="Times New Roman" panose="02020603050405020304" pitchFamily="18" charset="0"/>
                      </a:rPr>
                      <m:t>服务</m:t>
                    </m:r>
                    <m:r>
                      <a:rPr lang="en-US" sz="2000" i="1">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SimSun" panose="02010600030101010101" pitchFamily="2" charset="-122"/>
                            <a:cs typeface="Times New Roman" panose="02020603050405020304" pitchFamily="18" charset="0"/>
                          </a:rPr>
                          <m:t>1</m:t>
                        </m:r>
                      </m:num>
                      <m:den>
                        <m:r>
                          <a:rPr lang="en-US" sz="2000" i="1">
                            <a:latin typeface="Cambria Math" panose="02040503050406030204" pitchFamily="18" charset="0"/>
                            <a:ea typeface="SimSun" panose="02010600030101010101" pitchFamily="2" charset="-122"/>
                            <a:cs typeface="Times New Roman" panose="02020603050405020304" pitchFamily="18" charset="0"/>
                          </a:rPr>
                          <m:t>3</m:t>
                        </m:r>
                      </m:den>
                    </m:f>
                  </m:oMath>
                </a14:m>
                <a:r>
                  <a:rPr lang="zh-CN" altLang="en-US" sz="2000" dirty="0">
                    <a:latin typeface="Cambria" panose="02040503050406030204" pitchFamily="18" charset="0"/>
                    <a:ea typeface="SimSun" panose="02010600030101010101" pitchFamily="2" charset="-122"/>
                    <a:cs typeface="Times New Roman" panose="02020603050405020304" pitchFamily="18" charset="0"/>
                  </a:rPr>
                  <a:t>、</a:t>
                </a:r>
                <a:endParaRPr lang="en-US" altLang="zh-CN" sz="2000" dirty="0">
                  <a:latin typeface="Cambria" panose="02040503050406030204" pitchFamily="18" charset="0"/>
                  <a:ea typeface="SimSun" panose="02010600030101010101" pitchFamily="2" charset="-122"/>
                  <a:cs typeface="Times New Roman" panose="02020603050405020304" pitchFamily="18" charset="0"/>
                </a:endParaRPr>
              </a:p>
              <a:p>
                <a:pPr>
                  <a:lnSpc>
                    <a:spcPct val="150000"/>
                  </a:lnSpc>
                </a:pPr>
                <a14:m>
                  <m:oMath xmlns:m="http://schemas.openxmlformats.org/officeDocument/2006/math">
                    <m:r>
                      <a:rPr lang="en-US" sz="2000" i="1">
                        <a:latin typeface="Cambria Math" panose="02040503050406030204" pitchFamily="18" charset="0"/>
                        <a:ea typeface="SimSun" panose="02010600030101010101" pitchFamily="2" charset="-122"/>
                        <a:cs typeface="Times New Roman" panose="02020603050405020304" pitchFamily="18" charset="0"/>
                      </a:rPr>
                      <m:t>𝑝</m:t>
                    </m:r>
                    <m:r>
                      <a:rPr lang="en-US" sz="2000" i="1">
                        <a:latin typeface="Cambria Math" panose="02040503050406030204" pitchFamily="18" charset="0"/>
                        <a:ea typeface="SimSun" panose="02010600030101010101" pitchFamily="2" charset="-122"/>
                        <a:cs typeface="Times New Roman" panose="02020603050405020304" pitchFamily="18" charset="0"/>
                      </a:rPr>
                      <m:t>(</m:t>
                    </m:r>
                    <m:r>
                      <a:rPr lang="zh-CN" altLang="en-US" sz="2000" i="1">
                        <a:latin typeface="Cambria Math" panose="02040503050406030204" pitchFamily="18" charset="0"/>
                        <a:ea typeface="SimSun" panose="02010600030101010101" pitchFamily="2" charset="-122"/>
                        <a:cs typeface="Times New Roman" panose="02020603050405020304" pitchFamily="18" charset="0"/>
                      </a:rPr>
                      <m:t>商品</m:t>
                    </m:r>
                    <m:r>
                      <a:rPr lang="en-US" sz="2000" i="1">
                        <a:latin typeface="Cambria Math" panose="02040503050406030204" pitchFamily="18" charset="0"/>
                        <a:ea typeface="SimSun" panose="02010600030101010101" pitchFamily="2" charset="-122"/>
                        <a:cs typeface="Times New Roman" panose="02020603050405020304" pitchFamily="18" charset="0"/>
                      </a:rPr>
                      <m:t> </m:t>
                    </m:r>
                    <m:r>
                      <a:rPr lang="zh-CN" altLang="en-US" sz="2000" i="1">
                        <a:latin typeface="Cambria Math" panose="02040503050406030204" pitchFamily="18" charset="0"/>
                        <a:ea typeface="SimSun" panose="02010600030101010101" pitchFamily="2" charset="-122"/>
                        <a:cs typeface="Times New Roman" panose="02020603050405020304" pitchFamily="18" charset="0"/>
                      </a:rPr>
                      <m:t>和服</m:t>
                    </m:r>
                    <m:r>
                      <a:rPr lang="en-US" sz="2000" i="1">
                        <a:latin typeface="Cambria Math" panose="02040503050406030204" pitchFamily="18" charset="0"/>
                        <a:ea typeface="SimSun" panose="02010600030101010101" pitchFamily="2" charset="-122"/>
                        <a:cs typeface="Times New Roman" panose="02020603050405020304" pitchFamily="18" charset="0"/>
                      </a:rPr>
                      <m:t> </m:t>
                    </m:r>
                    <m:r>
                      <a:rPr lang="zh-CN" altLang="en-US" sz="2000" i="1">
                        <a:latin typeface="Cambria Math" panose="02040503050406030204" pitchFamily="18" charset="0"/>
                        <a:ea typeface="SimSun" panose="02010600030101010101" pitchFamily="2" charset="-122"/>
                        <a:cs typeface="Times New Roman" panose="02020603050405020304" pitchFamily="18" charset="0"/>
                      </a:rPr>
                      <m:t>物美价廉</m:t>
                    </m:r>
                    <m:r>
                      <a:rPr lang="en-US" sz="2000" i="1">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SimSun" panose="02010600030101010101" pitchFamily="2" charset="-122"/>
                            <a:cs typeface="Times New Roman" panose="02020603050405020304" pitchFamily="18" charset="0"/>
                          </a:rPr>
                          <m:t>1</m:t>
                        </m:r>
                      </m:num>
                      <m:den>
                        <m:r>
                          <a:rPr lang="en-US" sz="2000" i="1">
                            <a:latin typeface="Cambria Math" panose="02040503050406030204" pitchFamily="18" charset="0"/>
                            <a:ea typeface="SimSun" panose="02010600030101010101" pitchFamily="2" charset="-122"/>
                            <a:cs typeface="Times New Roman" panose="02020603050405020304" pitchFamily="18" charset="0"/>
                          </a:rPr>
                          <m:t>3</m:t>
                        </m:r>
                      </m:den>
                    </m:f>
                  </m:oMath>
                </a14:m>
                <a:r>
                  <a:rPr lang="zh-CN" altLang="en-US" sz="2000" dirty="0">
                    <a:latin typeface="Cambria" panose="02040503050406030204" pitchFamily="18" charset="0"/>
                    <a:ea typeface="SimSun" panose="02010600030101010101" pitchFamily="2" charset="-122"/>
                    <a:cs typeface="Times New Roman" panose="02020603050405020304" pitchFamily="18" charset="0"/>
                  </a:rPr>
                  <a:t>、</a:t>
                </a:r>
                <a:endParaRPr lang="en-US" altLang="zh-CN" sz="2000" dirty="0">
                  <a:latin typeface="Cambria" panose="02040503050406030204" pitchFamily="18" charset="0"/>
                  <a:ea typeface="SimSun" panose="02010600030101010101" pitchFamily="2" charset="-122"/>
                  <a:cs typeface="Times New Roman" panose="02020603050405020304" pitchFamily="18" charset="0"/>
                </a:endParaRPr>
              </a:p>
              <a:p>
                <a:pPr>
                  <a:lnSpc>
                    <a:spcPct val="150000"/>
                  </a:lnSpc>
                </a:pPr>
                <a14:m>
                  <m:oMath xmlns:m="http://schemas.openxmlformats.org/officeDocument/2006/math">
                    <m:r>
                      <a:rPr lang="en-US" sz="2000" i="1">
                        <a:latin typeface="Cambria Math" panose="02040503050406030204" pitchFamily="18" charset="0"/>
                        <a:ea typeface="SimSun" panose="02010600030101010101" pitchFamily="2" charset="-122"/>
                        <a:cs typeface="Times New Roman" panose="02020603050405020304" pitchFamily="18" charset="0"/>
                      </a:rPr>
                      <m:t>𝑝</m:t>
                    </m:r>
                    <m:r>
                      <a:rPr lang="en-US" sz="2000" i="1">
                        <a:latin typeface="Cambria Math" panose="02040503050406030204" pitchFamily="18" charset="0"/>
                        <a:ea typeface="SimSun" panose="02010600030101010101" pitchFamily="2" charset="-122"/>
                        <a:cs typeface="Times New Roman" panose="02020603050405020304" pitchFamily="18" charset="0"/>
                      </a:rPr>
                      <m:t>(</m:t>
                    </m:r>
                    <m:r>
                      <a:rPr lang="zh-CN" altLang="en-US" sz="2000" i="1">
                        <a:latin typeface="Cambria Math" panose="02040503050406030204" pitchFamily="18" charset="0"/>
                        <a:ea typeface="SimSun" panose="02010600030101010101" pitchFamily="2" charset="-122"/>
                        <a:cs typeface="Times New Roman" panose="02020603050405020304" pitchFamily="18" charset="0"/>
                      </a:rPr>
                      <m:t>服务</m:t>
                    </m:r>
                    <m:r>
                      <a:rPr lang="en-US" sz="2000" i="1">
                        <a:latin typeface="Cambria Math" panose="02040503050406030204" pitchFamily="18" charset="0"/>
                        <a:ea typeface="SimSun" panose="02010600030101010101" pitchFamily="2" charset="-122"/>
                        <a:cs typeface="Times New Roman" panose="02020603050405020304" pitchFamily="18" charset="0"/>
                      </a:rPr>
                      <m:t> </m:t>
                    </m:r>
                    <m:r>
                      <a:rPr lang="zh-CN" altLang="en-US" sz="2000" i="1">
                        <a:latin typeface="Cambria Math" panose="02040503050406030204" pitchFamily="18" charset="0"/>
                        <a:ea typeface="SimSun" panose="02010600030101010101" pitchFamily="2" charset="-122"/>
                        <a:cs typeface="Times New Roman" panose="02020603050405020304" pitchFamily="18" charset="0"/>
                      </a:rPr>
                      <m:t>和</m:t>
                    </m:r>
                    <m:r>
                      <a:rPr lang="en-US" sz="2000" i="1">
                        <a:latin typeface="Cambria Math" panose="02040503050406030204" pitchFamily="18" charset="0"/>
                        <a:ea typeface="SimSun" panose="02010600030101010101" pitchFamily="2" charset="-122"/>
                        <a:cs typeface="Times New Roman" panose="02020603050405020304" pitchFamily="18" charset="0"/>
                      </a:rPr>
                      <m:t> </m:t>
                    </m:r>
                    <m:r>
                      <a:rPr lang="zh-CN" altLang="en-US" sz="2000" i="1">
                        <a:latin typeface="Cambria Math" panose="02040503050406030204" pitchFamily="18" charset="0"/>
                        <a:ea typeface="SimSun" panose="02010600030101010101" pitchFamily="2" charset="-122"/>
                        <a:cs typeface="Times New Roman" panose="02020603050405020304" pitchFamily="18" charset="0"/>
                      </a:rPr>
                      <m:t>货币</m:t>
                    </m:r>
                    <m:r>
                      <a:rPr lang="en-US" sz="2000" i="1">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SimSun" panose="02010600030101010101" pitchFamily="2" charset="-122"/>
                            <a:cs typeface="Times New Roman" panose="02020603050405020304" pitchFamily="18" charset="0"/>
                          </a:rPr>
                          <m:t>1</m:t>
                        </m:r>
                      </m:num>
                      <m:den>
                        <m:r>
                          <a:rPr lang="en-US" sz="2000" i="1">
                            <a:latin typeface="Cambria Math" panose="02040503050406030204" pitchFamily="18" charset="0"/>
                            <a:ea typeface="SimSun" panose="02010600030101010101" pitchFamily="2" charset="-122"/>
                            <a:cs typeface="Times New Roman" panose="02020603050405020304" pitchFamily="18" charset="0"/>
                          </a:rPr>
                          <m:t>3</m:t>
                        </m:r>
                      </m:den>
                    </m:f>
                  </m:oMath>
                </a14:m>
                <a:r>
                  <a:rPr lang="zh-CN" altLang="en-US" sz="2000" dirty="0">
                    <a:latin typeface="Cambria" panose="02040503050406030204" pitchFamily="18" charset="0"/>
                    <a:ea typeface="SimSun" panose="02010600030101010101" pitchFamily="2" charset="-122"/>
                    <a:cs typeface="Times New Roman" panose="02020603050405020304" pitchFamily="18" charset="0"/>
                  </a:rPr>
                  <a:t>、</a:t>
                </a:r>
                <a:endParaRPr lang="en-US" altLang="zh-CN" sz="2000" dirty="0">
                  <a:latin typeface="Cambria" panose="02040503050406030204" pitchFamily="18" charset="0"/>
                  <a:ea typeface="SimSun" panose="02010600030101010101" pitchFamily="2" charset="-122"/>
                  <a:cs typeface="Times New Roman" panose="02020603050405020304" pitchFamily="18" charset="0"/>
                </a:endParaRPr>
              </a:p>
              <a:p>
                <a:pPr>
                  <a:lnSpc>
                    <a:spcPct val="150000"/>
                  </a:lnSpc>
                </a:pPr>
                <a:r>
                  <a:rPr lang="zh-CN" altLang="en-US" sz="2000" dirty="0">
                    <a:latin typeface="Cambria" panose="02040503050406030204" pitchFamily="18" charset="0"/>
                    <a:ea typeface="SimSun" panose="02010600030101010101" pitchFamily="2" charset="-122"/>
                    <a:cs typeface="Times New Roman" panose="02020603050405020304" pitchFamily="18" charset="0"/>
                  </a:rPr>
                  <a:t>其他句子的概率都为</a:t>
                </a:r>
                <a:r>
                  <a:rPr lang="en-US" sz="2000" dirty="0">
                    <a:latin typeface="Cambria" panose="02040503050406030204" pitchFamily="18" charset="0"/>
                    <a:ea typeface="SimSun" panose="02010600030101010101" pitchFamily="2" charset="-122"/>
                    <a:cs typeface="Times New Roman" panose="02020603050405020304" pitchFamily="18" charset="0"/>
                  </a:rPr>
                  <a:t>0</a:t>
                </a:r>
                <a:r>
                  <a:rPr lang="en-US" sz="2000" dirty="0"/>
                  <a:t> </a:t>
                </a:r>
              </a:p>
            </p:txBody>
          </p:sp>
        </mc:Choice>
        <mc:Fallback xmlns="">
          <p:sp>
            <p:nvSpPr>
              <p:cNvPr id="6" name="Rectangle 5">
                <a:extLst>
                  <a:ext uri="{FF2B5EF4-FFF2-40B4-BE49-F238E27FC236}">
                    <a16:creationId xmlns:a16="http://schemas.microsoft.com/office/drawing/2014/main" id="{288F3E0A-CBA2-ED47-8FB5-A24997B8B68D}"/>
                  </a:ext>
                </a:extLst>
              </p:cNvPr>
              <p:cNvSpPr>
                <a:spLocks noRot="1" noChangeAspect="1" noMove="1" noResize="1" noEditPoints="1" noAdjustHandles="1" noChangeArrowheads="1" noChangeShapeType="1" noTextEdit="1"/>
              </p:cNvSpPr>
              <p:nvPr/>
            </p:nvSpPr>
            <p:spPr>
              <a:xfrm>
                <a:off x="561975" y="3593520"/>
                <a:ext cx="3794001" cy="2827954"/>
              </a:xfrm>
              <a:prstGeom prst="rect">
                <a:avLst/>
              </a:prstGeom>
              <a:blipFill>
                <a:blip r:embed="rId3"/>
                <a:stretch>
                  <a:fillRect l="-2667" t="-2679"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24C382-A610-C226-04FE-5A3615D2F09C}"/>
                  </a:ext>
                </a:extLst>
              </p:cNvPr>
              <p:cNvSpPr txBox="1"/>
              <p:nvPr/>
            </p:nvSpPr>
            <p:spPr>
              <a:xfrm>
                <a:off x="3749332" y="5381625"/>
                <a:ext cx="48088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SimSun" panose="02010600030101010101" pitchFamily="2" charset="-122"/>
                              <a:cs typeface="Times New Roman" panose="02020603050405020304" pitchFamily="18" charset="0"/>
                            </a:rPr>
                            <m:t>商品</m:t>
                          </m:r>
                          <m:r>
                            <a:rPr lang="en-US" altLang="zh-CN" sz="2400" i="1">
                              <a:latin typeface="Cambria Math" panose="02040503050406030204" pitchFamily="18" charset="0"/>
                              <a:ea typeface="SimSun" panose="02010600030101010101" pitchFamily="2" charset="-122"/>
                              <a:cs typeface="Times New Roman" panose="02020603050405020304" pitchFamily="18" charset="0"/>
                            </a:rPr>
                            <m:t> </m:t>
                          </m:r>
                          <m:r>
                            <a:rPr lang="zh-CN" altLang="en-US" sz="2400" i="1">
                              <a:latin typeface="Cambria Math" panose="02040503050406030204" pitchFamily="18" charset="0"/>
                              <a:ea typeface="SimSun" panose="02010600030101010101" pitchFamily="2" charset="-122"/>
                              <a:cs typeface="Times New Roman" panose="02020603050405020304" pitchFamily="18" charset="0"/>
                            </a:rPr>
                            <m:t>和</m:t>
                          </m:r>
                          <m:r>
                            <a:rPr lang="en-US" altLang="zh-CN" sz="2400" i="1">
                              <a:latin typeface="Cambria Math" panose="02040503050406030204" pitchFamily="18" charset="0"/>
                              <a:ea typeface="SimSun" panose="02010600030101010101" pitchFamily="2" charset="-122"/>
                              <a:cs typeface="Times New Roman" panose="02020603050405020304" pitchFamily="18" charset="0"/>
                            </a:rPr>
                            <m:t> </m:t>
                          </m:r>
                          <m:r>
                            <a:rPr lang="zh-CN" altLang="en-US" sz="2400" i="1">
                              <a:latin typeface="Cambria Math" panose="02040503050406030204" pitchFamily="18" charset="0"/>
                              <a:ea typeface="SimSun" panose="02010600030101010101" pitchFamily="2" charset="-122"/>
                              <a:cs typeface="Times New Roman" panose="02020603050405020304" pitchFamily="18" charset="0"/>
                            </a:rPr>
                            <m:t>服务</m:t>
                          </m:r>
                        </m:e>
                      </m:d>
                      <m:r>
                        <a:rPr lang="en-US" altLang="zh-CN" sz="2400" b="0" i="0" smtClean="0">
                          <a:latin typeface="Cambria Math" panose="02040503050406030204" pitchFamily="18" charset="0"/>
                          <a:ea typeface="SimSun" panose="02010600030101010101" pitchFamily="2" charset="-122"/>
                          <a:cs typeface="Times New Roman" panose="02020603050405020304" pitchFamily="18" charset="0"/>
                        </a:rPr>
                        <m:t>&gt;</m:t>
                      </m:r>
                      <m:r>
                        <a:rPr lang="en-US" altLang="zh-CN" i="1">
                          <a:latin typeface="Cambria Math" panose="02040503050406030204" pitchFamily="18" charset="0"/>
                          <a:ea typeface="SimSun" panose="02010600030101010101" pitchFamily="2" charset="-122"/>
                          <a:cs typeface="Times New Roman" panose="02020603050405020304" pitchFamily="18" charset="0"/>
                        </a:rPr>
                        <m:t>𝑝</m:t>
                      </m:r>
                      <m:r>
                        <a:rPr lang="en-US" altLang="zh-CN" i="1">
                          <a:latin typeface="Cambria Math" panose="02040503050406030204" pitchFamily="18" charset="0"/>
                          <a:ea typeface="SimSun" panose="02010600030101010101" pitchFamily="2" charset="-122"/>
                          <a:cs typeface="Times New Roman" panose="02020603050405020304" pitchFamily="18" charset="0"/>
                        </a:rPr>
                        <m:t>(</m:t>
                      </m:r>
                      <m:r>
                        <a:rPr lang="zh-CN" altLang="en-US" i="1">
                          <a:latin typeface="Cambria Math" panose="02040503050406030204" pitchFamily="18" charset="0"/>
                          <a:ea typeface="SimSun" panose="02010600030101010101" pitchFamily="2" charset="-122"/>
                          <a:cs typeface="Times New Roman" panose="02020603050405020304" pitchFamily="18" charset="0"/>
                        </a:rPr>
                        <m:t>商品</m:t>
                      </m:r>
                      <m:r>
                        <a:rPr lang="en-US" altLang="zh-CN" i="1">
                          <a:latin typeface="Cambria Math" panose="02040503050406030204" pitchFamily="18" charset="0"/>
                          <a:ea typeface="SimSun" panose="02010600030101010101" pitchFamily="2" charset="-122"/>
                          <a:cs typeface="Times New Roman" panose="02020603050405020304" pitchFamily="18" charset="0"/>
                        </a:rPr>
                        <m:t> </m:t>
                      </m:r>
                      <m:r>
                        <a:rPr lang="zh-CN" altLang="en-US" i="1">
                          <a:latin typeface="Cambria Math" panose="02040503050406030204" pitchFamily="18" charset="0"/>
                          <a:ea typeface="SimSun" panose="02010600030101010101" pitchFamily="2" charset="-122"/>
                          <a:cs typeface="Times New Roman" panose="02020603050405020304" pitchFamily="18" charset="0"/>
                        </a:rPr>
                        <m:t>和服</m:t>
                      </m:r>
                      <m:r>
                        <a:rPr lang="zh-CN" altLang="en-US" b="0" i="1" smtClean="0">
                          <a:latin typeface="Cambria Math" panose="02040503050406030204" pitchFamily="18" charset="0"/>
                          <a:ea typeface="SimSun" panose="02010600030101010101" pitchFamily="2" charset="-122"/>
                          <a:cs typeface="Times New Roman" panose="02020603050405020304" pitchFamily="18" charset="0"/>
                        </a:rPr>
                        <m:t> </m:t>
                      </m:r>
                      <m:r>
                        <a:rPr lang="zh-CN" altLang="en-US" i="1">
                          <a:latin typeface="Cambria Math" panose="02040503050406030204" pitchFamily="18" charset="0"/>
                          <a:ea typeface="SimSun" panose="02010600030101010101" pitchFamily="2" charset="-122"/>
                          <a:cs typeface="Times New Roman" panose="02020603050405020304" pitchFamily="18" charset="0"/>
                        </a:rPr>
                        <m:t>务</m:t>
                      </m:r>
                      <m:r>
                        <a:rPr lang="en-US" altLang="zh-CN" i="1">
                          <a:latin typeface="Cambria Math" panose="02040503050406030204" pitchFamily="18" charset="0"/>
                          <a:ea typeface="SimSun" panose="02010600030101010101" pitchFamily="2" charset="-122"/>
                          <a:cs typeface="Times New Roman" panose="02020603050405020304" pitchFamily="18" charset="0"/>
                        </a:rPr>
                        <m:t>)</m:t>
                      </m:r>
                    </m:oMath>
                  </m:oMathPara>
                </a14:m>
                <a:endParaRPr kumimoji="1" lang="zh-CN" altLang="en-US" dirty="0"/>
              </a:p>
            </p:txBody>
          </p:sp>
        </mc:Choice>
        <mc:Fallback xmlns="">
          <p:sp>
            <p:nvSpPr>
              <p:cNvPr id="7" name="文本框 6">
                <a:extLst>
                  <a:ext uri="{FF2B5EF4-FFF2-40B4-BE49-F238E27FC236}">
                    <a16:creationId xmlns:a16="http://schemas.microsoft.com/office/drawing/2014/main" id="{E924C382-A610-C226-04FE-5A3615D2F09C}"/>
                  </a:ext>
                </a:extLst>
              </p:cNvPr>
              <p:cNvSpPr txBox="1">
                <a:spLocks noRot="1" noChangeAspect="1" noMove="1" noResize="1" noEditPoints="1" noAdjustHandles="1" noChangeArrowheads="1" noChangeShapeType="1" noTextEdit="1"/>
              </p:cNvSpPr>
              <p:nvPr/>
            </p:nvSpPr>
            <p:spPr>
              <a:xfrm>
                <a:off x="3749332" y="5381625"/>
                <a:ext cx="4808881" cy="461665"/>
              </a:xfrm>
              <a:prstGeom prst="rect">
                <a:avLst/>
              </a:prstGeom>
              <a:blipFill>
                <a:blip r:embed="rId4"/>
                <a:stretch>
                  <a:fillRect b="-210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101613"/>
      </p:ext>
    </p:extLst>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44DE04-ACC5-00BF-578A-144A1E3D8669}"/>
              </a:ext>
            </a:extLst>
          </p:cNvPr>
          <p:cNvSpPr>
            <a:spLocks noGrp="1"/>
          </p:cNvSpPr>
          <p:nvPr>
            <p:ph type="sldNum" sz="quarter" idx="12"/>
          </p:nvPr>
        </p:nvSpPr>
        <p:spPr/>
        <p:txBody>
          <a:bodyPr/>
          <a:lstStyle/>
          <a:p>
            <a:pPr>
              <a:defRPr/>
            </a:pPr>
            <a:fld id="{6695875E-1D8E-5C47-A1E8-9C990B064D39}" type="slidenum">
              <a:rPr lang="en-US" altLang="ko-KR" smtClean="0"/>
              <a:pPr>
                <a:defRPr/>
              </a:pPr>
              <a:t>42</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a:t>
            </a:r>
            <a:r>
              <a:rPr lang="en-US" b="1" dirty="0"/>
              <a:t>.</a:t>
            </a:r>
            <a:r>
              <a:rPr lang="en-US" altLang="zh-CN" b="1" dirty="0"/>
              <a:t>5</a:t>
            </a:r>
            <a:r>
              <a:rPr lang="en-US" b="1" dirty="0"/>
              <a:t>.1 </a:t>
            </a:r>
            <a:r>
              <a:rPr lang="zh-CN" altLang="en-US" b="1" dirty="0"/>
              <a:t>什么是语言模型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r>
                  <a:rPr lang="zh-CN" altLang="en-US" dirty="0">
                    <a:latin typeface="Cambria" panose="02040503050406030204" pitchFamily="18" charset="0"/>
                    <a:ea typeface="SimSun" panose="02010600030101010101" pitchFamily="2" charset="-122"/>
                    <a:cs typeface="Times New Roman" panose="02020603050405020304" pitchFamily="18" charset="0"/>
                  </a:rPr>
                  <a:t>计算非常难：句子数量无穷无尽，无法枚举</a:t>
                </a:r>
                <a:endParaRPr lang="en-US" altLang="zh-CN" dirty="0">
                  <a:latin typeface="Cambria" panose="02040503050406030204" pitchFamily="18" charset="0"/>
                  <a:ea typeface="SimSun" panose="02010600030101010101" pitchFamily="2" charset="-122"/>
                  <a:cs typeface="Times New Roman" panose="02020603050405020304" pitchFamily="18" charset="0"/>
                </a:endParaRPr>
              </a:p>
              <a:p>
                <a:pPr algn="just"/>
                <a:r>
                  <a:rPr lang="zh-CN" altLang="en-US" dirty="0">
                    <a:latin typeface="Cambria" panose="02040503050406030204" pitchFamily="18" charset="0"/>
                    <a:ea typeface="SimSun" panose="02010600030101010101" pitchFamily="2" charset="-122"/>
                    <a:cs typeface="Times New Roman" panose="02020603050405020304" pitchFamily="18" charset="0"/>
                  </a:rPr>
                  <a:t>实际遇到的句子大部分都在语料库之外</a:t>
                </a:r>
                <a:r>
                  <a:rPr lang="en-US" altLang="zh-CN" dirty="0">
                    <a:latin typeface="Cambria" panose="02040503050406030204" pitchFamily="18" charset="0"/>
                    <a:ea typeface="SimSun" panose="02010600030101010101" pitchFamily="2" charset="-122"/>
                    <a:cs typeface="Times New Roman" panose="02020603050405020304" pitchFamily="18" charset="0"/>
                  </a:rPr>
                  <a:t>——</a:t>
                </a:r>
                <a:r>
                  <a:rPr lang="zh-CN" altLang="en-US" dirty="0">
                    <a:latin typeface="Cambria" panose="02040503050406030204" pitchFamily="18" charset="0"/>
                    <a:ea typeface="SimSun" panose="02010600030101010101" pitchFamily="2" charset="-122"/>
                    <a:cs typeface="Times New Roman" panose="02020603050405020304" pitchFamily="18" charset="0"/>
                  </a:rPr>
                  <a:t>意味着它们的概率都被当作</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0</m:t>
                    </m:r>
                  </m:oMath>
                </a14:m>
                <a:r>
                  <a:rPr lang="zh-CN" altLang="en-US" dirty="0">
                    <a:latin typeface="Cambria" panose="02040503050406030204" pitchFamily="18" charset="0"/>
                    <a:ea typeface="SimSun" panose="02010600030101010101" pitchFamily="2" charset="-122"/>
                    <a:cs typeface="Times New Roman" panose="02020603050405020304" pitchFamily="18" charset="0"/>
                  </a:rPr>
                  <a:t>，这种现象被称为</a:t>
                </a:r>
                <a:r>
                  <a:rPr lang="zh-CN" altLang="en-US" b="1" dirty="0">
                    <a:latin typeface="Cambria" panose="02040503050406030204" pitchFamily="18" charset="0"/>
                    <a:ea typeface="SimSun" panose="02010600030101010101" pitchFamily="2" charset="-122"/>
                    <a:cs typeface="Times New Roman" panose="02020603050405020304" pitchFamily="18" charset="0"/>
                  </a:rPr>
                  <a:t>数据稀疏</a:t>
                </a:r>
                <a:endParaRPr lang="en-US" altLang="zh-CN" b="1" dirty="0">
                  <a:latin typeface="Cambria" panose="02040503050406030204" pitchFamily="18" charset="0"/>
                  <a:ea typeface="SimSun" panose="02010600030101010101" pitchFamily="2" charset="-122"/>
                  <a:cs typeface="Times New Roman" panose="02020603050405020304" pitchFamily="18" charset="0"/>
                </a:endParaRPr>
              </a:p>
              <a:p>
                <a:pPr algn="just"/>
                <a:r>
                  <a:rPr lang="zh-CN" altLang="en-US" dirty="0">
                    <a:latin typeface="Cambria" panose="02040503050406030204" pitchFamily="18" charset="0"/>
                    <a:ea typeface="SimSun" panose="02010600030101010101" pitchFamily="2" charset="-122"/>
                    <a:cs typeface="Times New Roman" panose="02020603050405020304" pitchFamily="18" charset="0"/>
                  </a:rPr>
                  <a:t>更现实的计算方法，把句子表示为单词列表</a:t>
                </a:r>
                <a14:m>
                  <m:oMath xmlns:m="http://schemas.openxmlformats.org/officeDocument/2006/math">
                    <m:r>
                      <a:rPr lang="en-US" b="1" i="1">
                        <a:latin typeface="Cambria Math" panose="02040503050406030204" pitchFamily="18" charset="0"/>
                        <a:ea typeface="SimSun" panose="02010600030101010101" pitchFamily="2" charset="-122"/>
                        <a:cs typeface="Times New Roman" panose="02020603050405020304" pitchFamily="18" charset="0"/>
                      </a:rPr>
                      <m:t>𝒘</m:t>
                    </m:r>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𝑘</m:t>
                        </m:r>
                      </m:sub>
                    </m:sSub>
                  </m:oMath>
                </a14:m>
                <a:r>
                  <a:rPr lang="zh-CN" altLang="en-US" dirty="0">
                    <a:latin typeface="Cambria" panose="02040503050406030204" pitchFamily="18" charset="0"/>
                    <a:ea typeface="SimSun" panose="02010600030101010101" pitchFamily="2" charset="-122"/>
                    <a:cs typeface="Times New Roman" panose="02020603050405020304" pitchFamily="18" charset="0"/>
                  </a:rPr>
                  <a:t>，每个</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𝑡</m:t>
                        </m:r>
                      </m:sub>
                    </m:sSub>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𝑡</m:t>
                    </m:r>
                    <m:r>
                      <a:rPr lang="en-US" i="1">
                        <a:latin typeface="Cambria Math" panose="02040503050406030204" pitchFamily="18" charset="0"/>
                        <a:ea typeface="SimSun" panose="02010600030101010101" pitchFamily="2" charset="-122"/>
                        <a:cs typeface="Times New Roman" panose="02020603050405020304" pitchFamily="18" charset="0"/>
                      </a:rPr>
                      <m:t>∈[1,</m:t>
                    </m:r>
                    <m:r>
                      <a:rPr lang="en-US" i="1">
                        <a:latin typeface="Cambria Math" panose="02040503050406030204" pitchFamily="18" charset="0"/>
                        <a:ea typeface="SimSun" panose="02010600030101010101" pitchFamily="2" charset="-122"/>
                        <a:cs typeface="Times New Roman" panose="02020603050405020304" pitchFamily="18" charset="0"/>
                      </a:rPr>
                      <m:t>𝑘</m:t>
                    </m:r>
                    <m:r>
                      <a:rPr lang="en-US" i="1">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dirty="0">
                    <a:latin typeface="Cambria" panose="02040503050406030204" pitchFamily="18" charset="0"/>
                    <a:ea typeface="SimSun" panose="02010600030101010101" pitchFamily="2" charset="-122"/>
                    <a:cs typeface="Times New Roman" panose="02020603050405020304" pitchFamily="18" charset="0"/>
                  </a:rPr>
                  <a:t>都是一个单词，然后定义语言模型：</a:t>
                </a:r>
                <a:r>
                  <a:rPr lang="en-US" dirty="0"/>
                  <a:t> </a:t>
                </a: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1070" t="-1662" r="-1223"/>
                </a:stretch>
              </a:blipFill>
            </p:spPr>
            <p:txBody>
              <a:bodyPr/>
              <a:lstStyle/>
              <a:p>
                <a:r>
                  <a:rPr lang="zh-CN" altLang="en-US">
                    <a:noFill/>
                  </a:rPr>
                  <a:t> </a:t>
                </a:r>
              </a:p>
            </p:txBody>
          </p:sp>
        </mc:Fallback>
      </mc:AlternateContent>
      <p:pic>
        <p:nvPicPr>
          <p:cNvPr id="12" name="Picture 11">
            <a:extLst>
              <a:ext uri="{FF2B5EF4-FFF2-40B4-BE49-F238E27FC236}">
                <a16:creationId xmlns:a16="http://schemas.microsoft.com/office/drawing/2014/main" id="{833766AB-1FDC-044A-A0C6-FD15AF537344}"/>
              </a:ext>
            </a:extLst>
          </p:cNvPr>
          <p:cNvPicPr>
            <a:picLocks noChangeAspect="1"/>
          </p:cNvPicPr>
          <p:nvPr/>
        </p:nvPicPr>
        <p:blipFill>
          <a:blip r:embed="rId4"/>
          <a:stretch>
            <a:fillRect/>
          </a:stretch>
        </p:blipFill>
        <p:spPr>
          <a:xfrm>
            <a:off x="508397" y="4252675"/>
            <a:ext cx="8408194" cy="1795700"/>
          </a:xfrm>
          <a:prstGeom prst="rect">
            <a:avLst/>
          </a:prstGeom>
        </p:spPr>
      </p:pic>
    </p:spTree>
    <p:extLst>
      <p:ext uri="{BB962C8B-B14F-4D97-AF65-F5344CB8AC3E}">
        <p14:creationId xmlns:p14="http://schemas.microsoft.com/office/powerpoint/2010/main" val="4259543769"/>
      </p:ext>
    </p:extLst>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FF32AA8-B21B-FE32-6CF1-E311EBF2CC05}"/>
              </a:ext>
            </a:extLst>
          </p:cNvPr>
          <p:cNvSpPr>
            <a:spLocks noGrp="1"/>
          </p:cNvSpPr>
          <p:nvPr>
            <p:ph type="sldNum" sz="quarter" idx="12"/>
          </p:nvPr>
        </p:nvSpPr>
        <p:spPr/>
        <p:txBody>
          <a:bodyPr/>
          <a:lstStyle/>
          <a:p>
            <a:pPr>
              <a:defRPr/>
            </a:pPr>
            <a:fld id="{6695875E-1D8E-5C47-A1E8-9C990B064D39}" type="slidenum">
              <a:rPr lang="en-US" altLang="ko-KR" smtClean="0"/>
              <a:pPr>
                <a:defRPr/>
              </a:pPr>
              <a:t>43</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a:t>
            </a:r>
            <a:r>
              <a:rPr lang="en-US" b="1" dirty="0"/>
              <a:t>.</a:t>
            </a:r>
            <a:r>
              <a:rPr lang="en-US" altLang="zh-CN" b="1" dirty="0"/>
              <a:t>5</a:t>
            </a:r>
            <a:r>
              <a:rPr lang="en-US" b="1" dirty="0"/>
              <a:t>.1 </a:t>
            </a:r>
            <a:r>
              <a:rPr lang="zh-CN" altLang="en-US" b="1" dirty="0"/>
              <a:t>什么是语言模型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5229225"/>
              </a:xfrm>
            </p:spPr>
            <p:txBody>
              <a:bodyPr>
                <a:normAutofit/>
              </a:bodyPr>
              <a:lstStyle/>
              <a:p>
                <a:r>
                  <a:rPr lang="en-US" dirty="0" err="1">
                    <a:latin typeface="SimSun" panose="02010600030101010101" pitchFamily="2" charset="-122"/>
                    <a:cs typeface="Times New Roman" panose="02020603050405020304" pitchFamily="18" charset="0"/>
                  </a:rPr>
                  <a:t>最大似然估计（</a:t>
                </a:r>
                <a:r>
                  <a:rPr lang="en-US" dirty="0" err="1">
                    <a:latin typeface="Cambria" panose="02040503050406030204" pitchFamily="18" charset="0"/>
                    <a:ea typeface="SimSun" panose="02010600030101010101" pitchFamily="2" charset="-122"/>
                    <a:cs typeface="Times New Roman" panose="02020603050405020304" pitchFamily="18" charset="0"/>
                  </a:rPr>
                  <a:t>Maximum</a:t>
                </a:r>
                <a:r>
                  <a:rPr lang="en-US" dirty="0">
                    <a:latin typeface="Cambria" panose="02040503050406030204" pitchFamily="18" charset="0"/>
                    <a:ea typeface="SimSun" panose="02010600030101010101" pitchFamily="2" charset="-122"/>
                    <a:cs typeface="Times New Roman" panose="02020603050405020304" pitchFamily="18" charset="0"/>
                  </a:rPr>
                  <a:t> Likelihood </a:t>
                </a:r>
                <a:r>
                  <a:rPr lang="en-US" dirty="0" err="1">
                    <a:latin typeface="Cambria" panose="02040503050406030204" pitchFamily="18" charset="0"/>
                    <a:ea typeface="SimSun" panose="02010600030101010101" pitchFamily="2" charset="-122"/>
                    <a:cs typeface="Times New Roman" panose="02020603050405020304" pitchFamily="18" charset="0"/>
                  </a:rPr>
                  <a:t>Estimate</a:t>
                </a:r>
                <a:r>
                  <a:rPr lang="en-US" dirty="0" err="1">
                    <a:latin typeface="SimSun" panose="02010600030101010101" pitchFamily="2" charset="-122"/>
                    <a:cs typeface="Times New Roman" panose="02020603050405020304" pitchFamily="18" charset="0"/>
                  </a:rPr>
                  <a:t>，</a:t>
                </a:r>
                <a:r>
                  <a:rPr lang="en-US" dirty="0" err="1">
                    <a:latin typeface="Cambria" panose="02040503050406030204" pitchFamily="18" charset="0"/>
                    <a:ea typeface="SimSun" panose="02010600030101010101" pitchFamily="2" charset="-122"/>
                    <a:cs typeface="Times New Roman" panose="02020603050405020304" pitchFamily="18" charset="0"/>
                  </a:rPr>
                  <a:t>MLE</a:t>
                </a:r>
                <a:r>
                  <a:rPr lang="en-US" dirty="0">
                    <a:latin typeface="SimSun" panose="02010600030101010101" pitchFamily="2" charset="-122"/>
                    <a:cs typeface="Times New Roman" panose="02020603050405020304" pitchFamily="18" charset="0"/>
                  </a:rPr>
                  <a:t>）</a:t>
                </a:r>
              </a:p>
              <a:p>
                <a:pPr marL="0" indent="0">
                  <a:spcBef>
                    <a:spcPts val="135"/>
                  </a:spcBef>
                  <a:spcAft>
                    <a:spcPts val="135"/>
                  </a:spcAft>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𝑝</m:t>
                      </m:r>
                      <m:d>
                        <m:dPr>
                          <m:sepChr m:val="∣"/>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e>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𝑝</m:t>
                          </m:r>
                        </m:e>
                        <m:sub>
                          <m:r>
                            <m:rPr>
                              <m:sty m:val="p"/>
                            </m:rPr>
                            <a:rPr lang="en-US" altLang="zh-CN" sz="2400">
                              <a:latin typeface="Cambria Math" panose="02040503050406030204" pitchFamily="18" charset="0"/>
                              <a:ea typeface="SimSun" panose="02010600030101010101" pitchFamily="2" charset="-122"/>
                              <a:cs typeface="Times New Roman" panose="02020603050405020304" pitchFamily="18" charset="0"/>
                            </a:rPr>
                            <m:t>ML</m:t>
                          </m:r>
                        </m:sub>
                      </m:sSub>
                      <m:d>
                        <m:dPr>
                          <m:sepChr m:val="∣"/>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e>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f>
                        <m:f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fPr>
                        <m:num>
                          <m:r>
                            <a:rPr lang="en-US" altLang="zh-CN" sz="2400" i="1">
                              <a:latin typeface="Cambria Math" panose="02040503050406030204" pitchFamily="18" charset="0"/>
                              <a:ea typeface="SimSun" panose="02010600030101010101" pitchFamily="2" charset="-122"/>
                              <a:cs typeface="Times New Roman" panose="02020603050405020304" pitchFamily="18" charset="0"/>
                            </a:rPr>
                            <m:t>𝑐</m:t>
                          </m:r>
                          <m:d>
                            <m:d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e>
                          </m:d>
                        </m:num>
                        <m:den>
                          <m:r>
                            <a:rPr lang="en-US" altLang="zh-CN" sz="2400" i="1">
                              <a:latin typeface="Cambria Math" panose="02040503050406030204" pitchFamily="18" charset="0"/>
                              <a:ea typeface="SimSun" panose="02010600030101010101" pitchFamily="2" charset="-122"/>
                              <a:cs typeface="Times New Roman" panose="02020603050405020304" pitchFamily="18" charset="0"/>
                            </a:rPr>
                            <m:t>𝑐</m:t>
                          </m:r>
                          <m:d>
                            <m:d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den>
                      </m:f>
                      <m:r>
                        <a:rPr lang="en-US" altLang="zh-CN" sz="2400" i="1">
                          <a:latin typeface="Cambria Math" panose="02040503050406030204" pitchFamily="18" charset="0"/>
                          <a:ea typeface="SimSun" panose="02010600030101010101" pitchFamily="2" charset="-122"/>
                          <a:cs typeface="Times New Roman" panose="02020603050405020304" pitchFamily="18" charset="0"/>
                        </a:rPr>
                        <m:t>   </m:t>
                      </m:r>
                    </m:oMath>
                  </m:oMathPara>
                </a14:m>
                <a:endParaRPr lang="en-US" altLang="zh-CN" sz="2400" dirty="0">
                  <a:latin typeface="Cambria" panose="02040503050406030204" pitchFamily="18" charset="0"/>
                  <a:ea typeface="SimSun" panose="02010600030101010101" pitchFamily="2" charset="-122"/>
                  <a:cs typeface="Times New Roman" panose="02020603050405020304" pitchFamily="18" charset="0"/>
                </a:endParaRPr>
              </a:p>
              <a:p>
                <a:pPr marL="0" indent="0">
                  <a:buNone/>
                </a:pPr>
                <a:r>
                  <a:rPr lang="zh-CN" altLang="en-US" sz="2400" dirty="0">
                    <a:latin typeface="Cambria" panose="02040503050406030204" pitchFamily="18" charset="0"/>
                    <a:ea typeface="SimSun" panose="02010600030101010101" pitchFamily="2" charset="-122"/>
                    <a:cs typeface="Times New Roman" panose="02020603050405020304" pitchFamily="18" charset="0"/>
                  </a:rPr>
                  <a:t>     其中，</a:t>
                </a:r>
                <a14:m>
                  <m:oMath xmlns:m="http://schemas.openxmlformats.org/officeDocument/2006/math">
                    <m:r>
                      <a:rPr lang="en-US" altLang="zh-CN" sz="2400" i="1">
                        <a:latin typeface="Cambria Math" panose="02040503050406030204" pitchFamily="18" charset="0"/>
                        <a:ea typeface="SimSun" panose="02010600030101010101" pitchFamily="2" charset="-122"/>
                        <a:cs typeface="Times New Roman" panose="02020603050405020304" pitchFamily="18" charset="0"/>
                      </a:rPr>
                      <m:t>𝑐</m:t>
                    </m:r>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表示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的计数（</a:t>
                </a:r>
                <a:r>
                  <a:rPr lang="en-US" altLang="zh-CN" sz="2400" dirty="0">
                    <a:latin typeface="Cambria" panose="02040503050406030204" pitchFamily="18" charset="0"/>
                    <a:ea typeface="SimSun" panose="02010600030101010101" pitchFamily="2" charset="-122"/>
                    <a:cs typeface="Times New Roman" panose="02020603050405020304" pitchFamily="18" charset="0"/>
                  </a:rPr>
                  <a:t>count</a:t>
                </a:r>
                <a:r>
                  <a:rPr lang="zh-CN" altLang="en-US" sz="2400" dirty="0">
                    <a:latin typeface="Cambria" panose="02040503050406030204" pitchFamily="18" charset="0"/>
                    <a:ea typeface="SimSun" panose="02010600030101010101" pitchFamily="2" charset="-122"/>
                    <a:cs typeface="Times New Roman" panose="02020603050405020304" pitchFamily="18" charset="0"/>
                  </a:rPr>
                  <a:t>）</a:t>
                </a:r>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xfrm>
                <a:off x="561975" y="1476374"/>
                <a:ext cx="8301038" cy="5229225"/>
              </a:xfrm>
              <a:blipFill>
                <a:blip r:embed="rId3"/>
                <a:stretch>
                  <a:fillRect l="-1070" t="-971"/>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D8D4CDA-D7E8-5B4D-81E6-7C8646FC320F}"/>
                  </a:ext>
                </a:extLst>
              </p:cNvPr>
              <p:cNvSpPr/>
              <p:nvPr/>
            </p:nvSpPr>
            <p:spPr>
              <a:xfrm>
                <a:off x="561974" y="4771743"/>
                <a:ext cx="8582025" cy="189148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d>
                        <m:dPr>
                          <m:begChr m:val=""/>
                          <m:ctrlPr>
                            <a:rPr lang="en-US" sz="2000" i="1">
                              <a:latin typeface="Cambria Math" panose="02040503050406030204" pitchFamily="18" charset="0"/>
                            </a:rPr>
                          </m:ctrlPr>
                        </m:dPr>
                        <m:e>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商品</m:t>
                          </m:r>
                          <m:r>
                            <a:rPr lang="en-US" sz="2000">
                              <a:latin typeface="Cambria Math" panose="02040503050406030204" pitchFamily="18" charset="0"/>
                            </a:rPr>
                            <m:t> </m:t>
                          </m:r>
                          <m:r>
                            <a:rPr lang="en-US" sz="2000">
                              <a:latin typeface="Cambria Math" panose="02040503050406030204" pitchFamily="18" charset="0"/>
                            </a:rPr>
                            <m:t>和</m:t>
                          </m:r>
                          <m:r>
                            <a:rPr lang="en-US" sz="2000">
                              <a:latin typeface="Cambria Math" panose="02040503050406030204" pitchFamily="18" charset="0"/>
                            </a:rPr>
                            <m:t> </m:t>
                          </m:r>
                          <m:r>
                            <a:rPr lang="en-US" sz="2000">
                              <a:latin typeface="Cambria Math" panose="02040503050406030204" pitchFamily="18" charset="0"/>
                            </a:rPr>
                            <m:t>服务</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商品</m:t>
                          </m:r>
                          <m:r>
                            <a:rPr lang="en-US" sz="2000">
                              <a:latin typeface="Cambria Math" panose="02040503050406030204" pitchFamily="18" charset="0"/>
                            </a:rPr>
                            <m:t>|</m:t>
                          </m:r>
                          <m:r>
                            <m:rPr>
                              <m:sty m:val="p"/>
                            </m:rPr>
                            <a:rPr lang="en-US" sz="2000">
                              <a:latin typeface="Cambria Math" panose="02040503050406030204" pitchFamily="18" charset="0"/>
                            </a:rPr>
                            <m:t>BOS</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和</m:t>
                          </m:r>
                          <m:r>
                            <a:rPr lang="en-US" sz="2000">
                              <a:latin typeface="Cambria Math" panose="02040503050406030204" pitchFamily="18" charset="0"/>
                            </a:rPr>
                            <m:t>|</m:t>
                          </m:r>
                          <m:r>
                            <m:rPr>
                              <m:sty m:val="p"/>
                            </m:rPr>
                            <a:rPr lang="en-US" sz="2000">
                              <a:latin typeface="Cambria Math" panose="02040503050406030204" pitchFamily="18" charset="0"/>
                            </a:rPr>
                            <m:t>BOS</m:t>
                          </m:r>
                          <m:r>
                            <a:rPr lang="en-US" sz="2000">
                              <a:latin typeface="Cambria Math" panose="02040503050406030204" pitchFamily="18" charset="0"/>
                            </a:rPr>
                            <m:t> </m:t>
                          </m:r>
                          <m:r>
                            <a:rPr lang="en-US" sz="2000">
                              <a:latin typeface="Cambria Math" panose="02040503050406030204" pitchFamily="18" charset="0"/>
                            </a:rPr>
                            <m:t>商品</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服务</m:t>
                          </m:r>
                          <m:r>
                            <a:rPr lang="en-US" sz="2000">
                              <a:latin typeface="Cambria Math" panose="02040503050406030204" pitchFamily="18" charset="0"/>
                            </a:rPr>
                            <m:t>|</m:t>
                          </m:r>
                          <m:r>
                            <m:rPr>
                              <m:sty m:val="p"/>
                            </m:rPr>
                            <a:rPr lang="en-US" sz="2000">
                              <a:latin typeface="Cambria Math" panose="02040503050406030204" pitchFamily="18" charset="0"/>
                            </a:rPr>
                            <m:t>BOS</m:t>
                          </m:r>
                          <m:r>
                            <a:rPr lang="en-US" sz="2000">
                              <a:latin typeface="Cambria Math" panose="02040503050406030204" pitchFamily="18" charset="0"/>
                            </a:rPr>
                            <m:t> </m:t>
                          </m:r>
                          <m:r>
                            <a:rPr lang="en-US" sz="2000">
                              <a:latin typeface="Cambria Math" panose="02040503050406030204" pitchFamily="18" charset="0"/>
                            </a:rPr>
                            <m:t>商品</m:t>
                          </m:r>
                          <m:r>
                            <a:rPr lang="en-US" sz="2000">
                              <a:latin typeface="Cambria Math" panose="02040503050406030204" pitchFamily="18" charset="0"/>
                            </a:rPr>
                            <m:t> </m:t>
                          </m:r>
                          <m:r>
                            <a:rPr lang="en-US" sz="2000">
                              <a:latin typeface="Cambria Math" panose="02040503050406030204" pitchFamily="18" charset="0"/>
                            </a:rPr>
                            <m:t>和</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m:rPr>
                              <m:sty m:val="p"/>
                            </m:rPr>
                            <a:rPr lang="en-US" sz="2000">
                              <a:latin typeface="Cambria Math" panose="02040503050406030204" pitchFamily="18" charset="0"/>
                            </a:rPr>
                            <m:t>EOS</m:t>
                          </m:r>
                          <m:r>
                            <a:rPr lang="en-US" sz="2000">
                              <a:latin typeface="Cambria Math" panose="02040503050406030204" pitchFamily="18" charset="0"/>
                            </a:rPr>
                            <m:t>|</m:t>
                          </m:r>
                          <m:r>
                            <m:rPr>
                              <m:sty m:val="p"/>
                            </m:rPr>
                            <a:rPr lang="en-US" sz="2000">
                              <a:latin typeface="Cambria Math" panose="02040503050406030204" pitchFamily="18" charset="0"/>
                            </a:rPr>
                            <m:t>BOS</m:t>
                          </m:r>
                          <m:r>
                            <a:rPr lang="en-US" sz="2000">
                              <a:latin typeface="Cambria Math" panose="02040503050406030204" pitchFamily="18" charset="0"/>
                            </a:rPr>
                            <m:t> </m:t>
                          </m:r>
                          <m:r>
                            <a:rPr lang="en-US" sz="2000">
                              <a:latin typeface="Cambria Math" panose="02040503050406030204" pitchFamily="18" charset="0"/>
                            </a:rPr>
                            <m:t>商品</m:t>
                          </m:r>
                          <m:r>
                            <a:rPr lang="en-US" sz="2000">
                              <a:latin typeface="Cambria Math" panose="02040503050406030204" pitchFamily="18" charset="0"/>
                            </a:rPr>
                            <m:t> </m:t>
                          </m:r>
                          <m:r>
                            <a:rPr lang="en-US" sz="2000">
                              <a:latin typeface="Cambria Math" panose="02040503050406030204" pitchFamily="18" charset="0"/>
                            </a:rPr>
                            <m:t>和</m:t>
                          </m:r>
                          <m:r>
                            <a:rPr lang="en-US" sz="2000">
                              <a:latin typeface="Cambria Math" panose="02040503050406030204" pitchFamily="18" charset="0"/>
                            </a:rPr>
                            <m:t> </m:t>
                          </m:r>
                          <m:r>
                            <a:rPr lang="en-US" sz="2000">
                              <a:latin typeface="Cambria Math" panose="02040503050406030204" pitchFamily="18" charset="0"/>
                            </a:rPr>
                            <m:t>服务</m:t>
                          </m:r>
                        </m:e>
                      </m:d>
                    </m:oMath>
                  </m:oMathPara>
                </a14:m>
                <a:endParaRPr lang="en-US" sz="2000" dirty="0"/>
              </a:p>
              <a:p>
                <a:pPr>
                  <a:lnSpc>
                    <a:spcPct val="150000"/>
                  </a:lnSpc>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oMath>
                  </m:oMathPara>
                </a14:m>
                <a:endParaRPr lang="en-US" sz="2000" dirty="0"/>
              </a:p>
            </p:txBody>
          </p:sp>
        </mc:Choice>
        <mc:Fallback xmlns="">
          <p:sp>
            <p:nvSpPr>
              <p:cNvPr id="5" name="Rectangle 4">
                <a:extLst>
                  <a:ext uri="{FF2B5EF4-FFF2-40B4-BE49-F238E27FC236}">
                    <a16:creationId xmlns:a16="http://schemas.microsoft.com/office/drawing/2014/main" id="{CD8D4CDA-D7E8-5B4D-81E6-7C8646FC320F}"/>
                  </a:ext>
                </a:extLst>
              </p:cNvPr>
              <p:cNvSpPr>
                <a:spLocks noRot="1" noChangeAspect="1" noMove="1" noResize="1" noEditPoints="1" noAdjustHandles="1" noChangeArrowheads="1" noChangeShapeType="1" noTextEdit="1"/>
              </p:cNvSpPr>
              <p:nvPr/>
            </p:nvSpPr>
            <p:spPr>
              <a:xfrm>
                <a:off x="561974" y="4771743"/>
                <a:ext cx="8582025" cy="1891480"/>
              </a:xfrm>
              <a:prstGeom prst="rect">
                <a:avLst/>
              </a:prstGeom>
              <a:blipFill>
                <a:blip r:embed="rId4"/>
                <a:stretch>
                  <a:fillRect r="-2811"/>
                </a:stretch>
              </a:blipFill>
            </p:spPr>
            <p:txBody>
              <a:bodyPr/>
              <a:lstStyle/>
              <a:p>
                <a:r>
                  <a:rPr lang="zh-CN" altLang="en-US">
                    <a:noFill/>
                  </a:rPr>
                  <a:t> </a:t>
                </a:r>
              </a:p>
            </p:txBody>
          </p:sp>
        </mc:Fallback>
      </mc:AlternateContent>
      <p:sp>
        <p:nvSpPr>
          <p:cNvPr id="8" name="Rectangle 4">
            <a:extLst>
              <a:ext uri="{FF2B5EF4-FFF2-40B4-BE49-F238E27FC236}">
                <a16:creationId xmlns:a16="http://schemas.microsoft.com/office/drawing/2014/main" id="{C7C06855-950B-6D6E-0CAC-9D465E1D9957}"/>
              </a:ext>
            </a:extLst>
          </p:cNvPr>
          <p:cNvSpPr/>
          <p:nvPr/>
        </p:nvSpPr>
        <p:spPr>
          <a:xfrm>
            <a:off x="561975" y="2989331"/>
            <a:ext cx="4572000" cy="1672253"/>
          </a:xfrm>
          <a:prstGeom prst="rect">
            <a:avLst/>
          </a:prstGeom>
        </p:spPr>
        <p:txBody>
          <a:bodyPr>
            <a:spAutoFit/>
          </a:bodyPr>
          <a:lstStyle/>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例：</a:t>
            </a:r>
            <a:endParaRPr lang="en-US" altLang="zh-CN" dirty="0">
              <a:latin typeface="Consolas" panose="020B0609020204030204" pitchFamily="49" charset="0"/>
              <a:ea typeface="SimSun" panose="02010600030101010101" pitchFamily="2" charset="-122"/>
              <a:cs typeface="Times New Roman" panose="02020603050405020304" pitchFamily="18" charset="0"/>
            </a:endParaRPr>
          </a:p>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商品 和 服务</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商品 和服 物美价廉</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服务 和 货币</a:t>
            </a:r>
            <a:endParaRPr lang="en-US" dirty="0">
              <a:latin typeface="Consolas" panose="020B0609020204030204" pitchFamily="49" charset="0"/>
              <a:ea typeface="SimSun" panose="02010600030101010101" pitchFamily="2" charset="-122"/>
              <a:cs typeface="Times New Roman" panose="02020603050405020304" pitchFamily="18" charset="0"/>
            </a:endParaRPr>
          </a:p>
        </p:txBody>
      </p:sp>
      <p:sp>
        <p:nvSpPr>
          <p:cNvPr id="6" name="椭圆形标注 5">
            <a:extLst>
              <a:ext uri="{FF2B5EF4-FFF2-40B4-BE49-F238E27FC236}">
                <a16:creationId xmlns:a16="http://schemas.microsoft.com/office/drawing/2014/main" id="{C3F12B63-E062-2547-BDBB-56B631B05AD7}"/>
              </a:ext>
            </a:extLst>
          </p:cNvPr>
          <p:cNvSpPr/>
          <p:nvPr/>
        </p:nvSpPr>
        <p:spPr bwMode="auto">
          <a:xfrm>
            <a:off x="5133975" y="4221088"/>
            <a:ext cx="3448050" cy="720080"/>
          </a:xfrm>
          <a:prstGeom prst="wedgeEllipse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lang="zh-CN" altLang="en-US" dirty="0"/>
              <a:t>结果与枚举一致</a:t>
            </a:r>
            <a:endParaRPr kumimoji="1" lang="zh-CN" altLang="en-US" sz="2400" b="0" i="0" u="none" strike="noStrike" cap="none" normalizeH="0" baseline="0" dirty="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40992388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AB43A7D4-CF3C-E983-BD67-7CCFCB9C74F7}"/>
              </a:ext>
            </a:extLst>
          </p:cNvPr>
          <p:cNvSpPr>
            <a:spLocks noGrp="1"/>
          </p:cNvSpPr>
          <p:nvPr>
            <p:ph type="sldNum" sz="quarter" idx="12"/>
          </p:nvPr>
        </p:nvSpPr>
        <p:spPr/>
        <p:txBody>
          <a:bodyPr/>
          <a:lstStyle/>
          <a:p>
            <a:pPr>
              <a:defRPr/>
            </a:pPr>
            <a:fld id="{6695875E-1D8E-5C47-A1E8-9C990B064D39}" type="slidenum">
              <a:rPr lang="en-US" altLang="ko-KR" smtClean="0"/>
              <a:pPr>
                <a:defRPr/>
              </a:pPr>
              <a:t>44</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a:t>
            </a:r>
            <a:r>
              <a:rPr lang="en-US" b="1" dirty="0"/>
              <a:t>.</a:t>
            </a:r>
            <a:r>
              <a:rPr lang="en-US" altLang="zh-CN" b="1" dirty="0"/>
              <a:t>5</a:t>
            </a:r>
            <a:r>
              <a:rPr lang="en-US" b="1" dirty="0"/>
              <a:t>.1 </a:t>
            </a:r>
            <a:r>
              <a:rPr lang="zh-CN" altLang="en-US" b="1" dirty="0"/>
              <a:t>什么是语言模型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669925" y="1476375"/>
                <a:ext cx="8474075" cy="4572000"/>
              </a:xfrm>
            </p:spPr>
            <p:txBody>
              <a:bodyPr>
                <a:normAutofit/>
              </a:bodyPr>
              <a:lstStyle/>
              <a:p>
                <a:r>
                  <a:rPr lang="zh-CN" altLang="en-US" sz="2400" dirty="0">
                    <a:latin typeface="SimSun" panose="02010600030101010101" pitchFamily="2" charset="-122"/>
                    <a:cs typeface="Times New Roman" panose="02020603050405020304" pitchFamily="18" charset="0"/>
                  </a:rPr>
                  <a:t>缺点</a:t>
                </a:r>
                <a:endParaRPr lang="en-US" altLang="zh-CN" sz="2400" dirty="0">
                  <a:latin typeface="SimSun" panose="02010600030101010101" pitchFamily="2" charset="-122"/>
                  <a:cs typeface="Times New Roman" panose="02020603050405020304" pitchFamily="18" charset="0"/>
                </a:endParaRPr>
              </a:p>
              <a:p>
                <a:pPr marL="562950" lvl="1"/>
                <a:r>
                  <a:rPr lang="zh-CN" altLang="en-US" sz="2400" b="1" dirty="0">
                    <a:latin typeface="Cambria" panose="02040503050406030204" pitchFamily="18" charset="0"/>
                    <a:ea typeface="SimSun" panose="02010600030101010101" pitchFamily="2" charset="-122"/>
                    <a:cs typeface="Times New Roman" panose="02020603050405020304" pitchFamily="18" charset="0"/>
                  </a:rPr>
                  <a:t>数据稀疏</a:t>
                </a:r>
                <a:endParaRPr lang="en-US" altLang="zh-CN" sz="2400" b="1" dirty="0">
                  <a:latin typeface="Cambria" panose="02040503050406030204" pitchFamily="18" charset="0"/>
                  <a:ea typeface="SimSun" panose="02010600030101010101" pitchFamily="2" charset="-122"/>
                  <a:cs typeface="Times New Roman" panose="02020603050405020304" pitchFamily="18" charset="0"/>
                </a:endParaRPr>
              </a:p>
              <a:p>
                <a:pPr marL="711000" lvl="2"/>
                <a14:m>
                  <m:oMath xmlns:m="http://schemas.openxmlformats.org/officeDocument/2006/math">
                    <m:r>
                      <a:rPr lang="en-US" sz="2400" i="1">
                        <a:latin typeface="Cambria Math" panose="02040503050406030204" pitchFamily="18" charset="0"/>
                        <a:ea typeface="SimSun" panose="02010600030101010101" pitchFamily="2" charset="-122"/>
                        <a:cs typeface="Times New Roman" panose="02020603050405020304" pitchFamily="18" charset="0"/>
                      </a:rPr>
                      <m:t>𝑝</m:t>
                    </m:r>
                    <m:r>
                      <a:rPr lang="en-US"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𝑘</m:t>
                        </m:r>
                      </m:sub>
                    </m:sSub>
                    <m:r>
                      <a:rPr lang="en-US"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2</m:t>
                        </m:r>
                      </m:sub>
                    </m:sSub>
                    <m:r>
                      <a:rPr lang="en-US"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𝑘</m:t>
                        </m:r>
                        <m:r>
                          <a:rPr lang="en-US" sz="2400" i="1">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为</a:t>
                </a:r>
                <a:r>
                  <a:rPr lang="en-US" sz="2400" dirty="0">
                    <a:latin typeface="Cambria" panose="02040503050406030204" pitchFamily="18" charset="0"/>
                    <a:ea typeface="SimSun" panose="02010600030101010101" pitchFamily="2" charset="-122"/>
                    <a:cs typeface="Times New Roman" panose="02020603050405020304" pitchFamily="18" charset="0"/>
                  </a:rPr>
                  <a:t>0</a:t>
                </a:r>
              </a:p>
              <a:p>
                <a:pPr marL="711000" lvl="2"/>
                <a:r>
                  <a:rPr lang="en-US" altLang="zh-CN" sz="2400" i="1" dirty="0">
                    <a:latin typeface="Cambria" panose="02040503050406030204" pitchFamily="18" charset="0"/>
                    <a:ea typeface="SimSun" panose="02010600030101010101" pitchFamily="2" charset="-122"/>
                    <a:cs typeface="Times New Roman" panose="02020603050405020304" pitchFamily="18" charset="0"/>
                  </a:rPr>
                  <a:t>p</a:t>
                </a:r>
                <a:r>
                  <a:rPr lang="en-US" altLang="zh-CN" sz="2400" dirty="0">
                    <a:latin typeface="Cambria" panose="02040503050406030204" pitchFamily="18" charset="0"/>
                    <a:ea typeface="SimSun" panose="02010600030101010101" pitchFamily="2" charset="-122"/>
                    <a:cs typeface="Times New Roman" panose="02020603050405020304" pitchFamily="18" charset="0"/>
                  </a:rPr>
                  <a:t>(</a:t>
                </a:r>
                <a:r>
                  <a:rPr lang="zh-CN" altLang="en-US" sz="2400" dirty="0">
                    <a:latin typeface="Cambria" panose="02040503050406030204" pitchFamily="18" charset="0"/>
                    <a:ea typeface="SimSun" panose="02010600030101010101" pitchFamily="2" charset="-122"/>
                    <a:cs typeface="Times New Roman" panose="02020603050405020304" pitchFamily="18" charset="0"/>
                  </a:rPr>
                  <a:t>商品和货币</a:t>
                </a:r>
                <a:r>
                  <a:rPr lang="en-US" altLang="zh-CN" sz="2400" dirty="0">
                    <a:latin typeface="Cambria" panose="02040503050406030204" pitchFamily="18" charset="0"/>
                    <a:ea typeface="SimSun" panose="02010600030101010101" pitchFamily="2" charset="-122"/>
                    <a:cs typeface="Times New Roman" panose="02020603050405020304" pitchFamily="18" charset="0"/>
                  </a:rPr>
                  <a:t>)=0 </a:t>
                </a:r>
                <a:r>
                  <a:rPr lang="zh-CN" altLang="en-US" sz="2400" dirty="0">
                    <a:latin typeface="Cambria" panose="02040503050406030204" pitchFamily="18" charset="0"/>
                    <a:ea typeface="SimSun" panose="02010600030101010101" pitchFamily="2" charset="-122"/>
                    <a:cs typeface="Times New Roman" panose="02020603050405020304" pitchFamily="18" charset="0"/>
                  </a:rPr>
                  <a:t>，效果与枚举相同，数据稀疏未解决</a:t>
                </a:r>
                <a:endParaRPr lang="en-US" altLang="zh-CN" sz="2400" dirty="0">
                  <a:latin typeface="Cambria" panose="02040503050406030204" pitchFamily="18" charset="0"/>
                  <a:ea typeface="SimSun" panose="02010600030101010101" pitchFamily="2" charset="-122"/>
                  <a:cs typeface="Times New Roman" panose="02020603050405020304" pitchFamily="18" charset="0"/>
                </a:endParaRPr>
              </a:p>
              <a:p>
                <a:pPr marL="698400" lvl="2" indent="0">
                  <a:buNone/>
                </a:pPr>
                <a:endParaRPr lang="en-US" altLang="zh-CN" sz="2400" dirty="0">
                  <a:latin typeface="Cambria" panose="02040503050406030204" pitchFamily="18" charset="0"/>
                  <a:ea typeface="SimSun" panose="02010600030101010101" pitchFamily="2" charset="-122"/>
                  <a:cs typeface="Times New Roman" panose="02020603050405020304" pitchFamily="18" charset="0"/>
                </a:endParaRPr>
              </a:p>
              <a:p>
                <a:pPr marL="562950" lvl="1"/>
                <a:r>
                  <a:rPr lang="zh-CN" altLang="en-US" sz="2400" b="1" dirty="0">
                    <a:latin typeface="Cambria" panose="02040503050406030204" pitchFamily="18" charset="0"/>
                    <a:ea typeface="SimSun" panose="02010600030101010101" pitchFamily="2" charset="-122"/>
                    <a:cs typeface="Times New Roman" panose="02020603050405020304" pitchFamily="18" charset="0"/>
                  </a:rPr>
                  <a:t>计算代价大</a:t>
                </a:r>
                <a:endParaRPr lang="en-US" altLang="zh-CN" sz="2400" b="1" dirty="0">
                  <a:latin typeface="Cambria" panose="02040503050406030204" pitchFamily="18" charset="0"/>
                  <a:ea typeface="SimSun" panose="02010600030101010101" pitchFamily="2" charset="-122"/>
                  <a:cs typeface="Times New Roman" panose="02020603050405020304" pitchFamily="18" charset="0"/>
                </a:endParaRPr>
              </a:p>
              <a:p>
                <a:pPr marL="675000" lvl="2"/>
                <a14:m>
                  <m:oMath xmlns:m="http://schemas.openxmlformats.org/officeDocument/2006/math">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𝑛</m:t>
                            </m:r>
                          </m:sub>
                        </m:sSub>
                      </m:e>
                    </m:d>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2</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m:t>
                    </m:r>
                  </m:oMath>
                </a14:m>
                <a:r>
                  <a:rPr lang="en-US" altLang="zh-CN" sz="2400" dirty="0">
                    <a:ea typeface="SimSun"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𝑛</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𝑛</m:t>
                            </m:r>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−1</m:t>
                            </m:r>
                          </m:sub>
                        </m:sSub>
                      </m:e>
                    </m:d>
                  </m:oMath>
                </a14:m>
                <a:endParaRPr lang="en-US" sz="2400" i="1" dirty="0">
                  <a:latin typeface="Cambria Math" panose="02040503050406030204" pitchFamily="18" charset="0"/>
                  <a:ea typeface="SimSun" panose="02010600030101010101" pitchFamily="2" charset="-122"/>
                  <a:cs typeface="Times New Roman" panose="02020603050405020304" pitchFamily="18" charset="0"/>
                </a:endParaRPr>
              </a:p>
              <a:p>
                <a:pPr marL="675000" lvl="2"/>
                <a14:m>
                  <m:oMath xmlns:m="http://schemas.openxmlformats.org/officeDocument/2006/math">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SimSun" panose="02010600030101010101" pitchFamily="2" charset="-122"/>
                            <a:cs typeface="Times New Roman" panose="02020603050405020304" pitchFamily="18" charset="0"/>
                          </a:rPr>
                          <m:t>我是</m:t>
                        </m:r>
                        <m:r>
                          <a:rPr lang="zh-CN" altLang="en-US" sz="2400" i="1" smtClean="0">
                            <a:latin typeface="Cambria Math" panose="02040503050406030204" pitchFamily="18" charset="0"/>
                            <a:ea typeface="SimSun" panose="02010600030101010101" pitchFamily="2" charset="-122"/>
                            <a:cs typeface="Times New Roman" panose="02020603050405020304" pitchFamily="18" charset="0"/>
                          </a:rPr>
                          <m:t>中国</m:t>
                        </m:r>
                        <m:r>
                          <a:rPr lang="zh-CN" altLang="en-US" sz="2400" i="1">
                            <a:latin typeface="Cambria Math" panose="02040503050406030204" pitchFamily="18" charset="0"/>
                            <a:ea typeface="SimSun" panose="02010600030101010101" pitchFamily="2" charset="-122"/>
                            <a:cs typeface="Times New Roman" panose="02020603050405020304" pitchFamily="18" charset="0"/>
                          </a:rPr>
                          <m:t>人</m:t>
                        </m:r>
                      </m:e>
                    </m:d>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m:t>
                    </m:r>
                    <m:r>
                      <m:rPr>
                        <m:sty m:val="p"/>
                      </m:rPr>
                      <a:rPr lang="en-US" altLang="zh-CN" sz="2400" b="0" i="0" smtClean="0">
                        <a:latin typeface="Cambria Math" panose="02040503050406030204" pitchFamily="18" charset="0"/>
                        <a:ea typeface="SimSun" panose="02010600030101010101" pitchFamily="2" charset="-122"/>
                        <a:cs typeface="Times New Roman" panose="02020603050405020304" pitchFamily="18" charset="0"/>
                      </a:rPr>
                      <m:t>p</m:t>
                    </m:r>
                    <m:d>
                      <m:dPr>
                        <m:ctrlP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SimSun" panose="02010600030101010101" pitchFamily="2" charset="-122"/>
                            <a:cs typeface="Times New Roman" panose="02020603050405020304" pitchFamily="18" charset="0"/>
                          </a:rPr>
                          <m:t>我</m:t>
                        </m:r>
                      </m:e>
                    </m:d>
                    <m:r>
                      <a:rPr lang="zh-CN" altLang="en-US" sz="2400" b="0" i="0" smtClean="0">
                        <a:latin typeface="Cambria Math" panose="02040503050406030204" pitchFamily="18" charset="0"/>
                        <a:ea typeface="SimSun" panose="02010600030101010101" pitchFamily="2" charset="-122"/>
                        <a:cs typeface="Times New Roman" panose="02020603050405020304" pitchFamily="18" charset="0"/>
                      </a:rPr>
                      <m:t>∗</m:t>
                    </m:r>
                    <m:r>
                      <m:rPr>
                        <m:sty m:val="p"/>
                      </m:rPr>
                      <a:rPr lang="en-US" altLang="zh-CN" sz="2400" i="1">
                        <a:latin typeface="Cambria Math" panose="02040503050406030204" pitchFamily="18" charset="0"/>
                        <a:ea typeface="SimSun" panose="02010600030101010101" pitchFamily="2" charset="-122"/>
                        <a:cs typeface="Times New Roman" panose="02020603050405020304" pitchFamily="18" charset="0"/>
                      </a:rPr>
                      <m:t>p</m:t>
                    </m:r>
                    <m:d>
                      <m:dPr>
                        <m:ctrlP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SimSun" panose="02010600030101010101" pitchFamily="2" charset="-122"/>
                            <a:cs typeface="Times New Roman" panose="02020603050405020304" pitchFamily="18" charset="0"/>
                          </a:rPr>
                          <m:t>是</m:t>
                        </m:r>
                      </m:e>
                      <m:e>
                        <m:r>
                          <a:rPr lang="zh-CN" altLang="en-US" sz="2400" i="1">
                            <a:latin typeface="Cambria Math" panose="02040503050406030204" pitchFamily="18" charset="0"/>
                            <a:ea typeface="SimSun" panose="02010600030101010101" pitchFamily="2" charset="-122"/>
                            <a:cs typeface="Times New Roman" panose="02020603050405020304" pitchFamily="18" charset="0"/>
                          </a:rPr>
                          <m:t>我</m:t>
                        </m:r>
                      </m:e>
                    </m:d>
                    <m:r>
                      <a:rPr lang="zh-CN" altLang="en-US" sz="2400" b="0" i="1" smtClean="0">
                        <a:latin typeface="Cambria Math" panose="02040503050406030204" pitchFamily="18" charset="0"/>
                        <a:ea typeface="SimSun" panose="02010600030101010101" pitchFamily="2" charset="-122"/>
                        <a:cs typeface="Times New Roman" panose="02020603050405020304" pitchFamily="18" charset="0"/>
                      </a:rPr>
                      <m:t>∗</m:t>
                    </m:r>
                    <m:r>
                      <m:rPr>
                        <m:sty m:val="p"/>
                      </m:rPr>
                      <a:rPr lang="en-US" altLang="zh-CN" sz="2400" i="1">
                        <a:latin typeface="Cambria Math" panose="02040503050406030204" pitchFamily="18" charset="0"/>
                        <a:ea typeface="SimSun" panose="02010600030101010101" pitchFamily="2" charset="-122"/>
                        <a:cs typeface="Times New Roman" panose="02020603050405020304" pitchFamily="18" charset="0"/>
                      </a:rPr>
                      <m:t>p</m:t>
                    </m:r>
                    <m:d>
                      <m:dPr>
                        <m:ctrlP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SimSun" panose="02010600030101010101" pitchFamily="2" charset="-122"/>
                            <a:cs typeface="Times New Roman" panose="02020603050405020304" pitchFamily="18" charset="0"/>
                          </a:rPr>
                          <m:t>中</m:t>
                        </m:r>
                      </m:e>
                      <m:e>
                        <m:r>
                          <a:rPr lang="zh-CN" altLang="en-US" sz="2400" i="1">
                            <a:latin typeface="Cambria Math" panose="02040503050406030204" pitchFamily="18" charset="0"/>
                            <a:ea typeface="SimSun" panose="02010600030101010101" pitchFamily="2" charset="-122"/>
                            <a:cs typeface="Times New Roman" panose="02020603050405020304" pitchFamily="18" charset="0"/>
                          </a:rPr>
                          <m:t>我是</m:t>
                        </m:r>
                      </m:e>
                    </m:d>
                    <m:r>
                      <a:rPr lang="zh-CN" altLang="en-US" sz="2400" b="0" i="1" smtClean="0">
                        <a:latin typeface="Cambria Math" panose="02040503050406030204" pitchFamily="18" charset="0"/>
                        <a:ea typeface="SimSun" panose="02010600030101010101" pitchFamily="2" charset="-122"/>
                        <a:cs typeface="Times New Roman" panose="02020603050405020304" pitchFamily="18" charset="0"/>
                      </a:rPr>
                      <m:t>∗</m:t>
                    </m:r>
                    <m:r>
                      <m:rPr>
                        <m:sty m:val="p"/>
                      </m:rPr>
                      <a:rPr lang="en-US" altLang="zh-CN" sz="2400" i="1">
                        <a:latin typeface="Cambria Math" panose="02040503050406030204" pitchFamily="18" charset="0"/>
                        <a:ea typeface="SimSun" panose="02010600030101010101" pitchFamily="2" charset="-122"/>
                        <a:cs typeface="Times New Roman" panose="02020603050405020304" pitchFamily="18" charset="0"/>
                      </a:rPr>
                      <m:t>p</m:t>
                    </m:r>
                    <m:d>
                      <m:dPr>
                        <m:ctrlP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SimSun" panose="02010600030101010101" pitchFamily="2" charset="-122"/>
                            <a:cs typeface="Times New Roman" panose="02020603050405020304" pitchFamily="18" charset="0"/>
                          </a:rPr>
                          <m:t>国</m:t>
                        </m:r>
                      </m:e>
                      <m:e>
                        <m:r>
                          <a:rPr lang="zh-CN" altLang="en-US" sz="2400" i="1">
                            <a:latin typeface="Cambria Math" panose="02040503050406030204" pitchFamily="18" charset="0"/>
                            <a:ea typeface="SimSun" panose="02010600030101010101" pitchFamily="2" charset="-122"/>
                            <a:cs typeface="Times New Roman" panose="02020603050405020304" pitchFamily="18" charset="0"/>
                          </a:rPr>
                          <m:t>我是中</m:t>
                        </m:r>
                      </m:e>
                    </m:d>
                    <m:r>
                      <a:rPr lang="zh-CN" altLang="en-US" sz="2400" b="0" i="1" smtClean="0">
                        <a:latin typeface="Cambria Math" panose="02040503050406030204" pitchFamily="18" charset="0"/>
                        <a:ea typeface="SimSun" panose="02010600030101010101" pitchFamily="2" charset="-122"/>
                        <a:cs typeface="Times New Roman" panose="02020603050405020304" pitchFamily="18" charset="0"/>
                      </a:rPr>
                      <m:t>∗</m:t>
                    </m:r>
                    <m:r>
                      <m:rPr>
                        <m:nor/>
                      </m:rPr>
                      <a:rPr lang="en-US" altLang="zh-CN" sz="2400" dirty="0">
                        <a:latin typeface="SimSun" panose="02010600030101010101" pitchFamily="2" charset="-122"/>
                        <a:ea typeface="SimSun" panose="02010600030101010101" pitchFamily="2" charset="-122"/>
                      </a:rPr>
                      <m:t>p</m:t>
                    </m:r>
                    <m:r>
                      <m:rPr>
                        <m:nor/>
                      </m:rPr>
                      <a:rPr lang="en-US" altLang="zh-CN" sz="2400" dirty="0">
                        <a:latin typeface="SimSun" panose="02010600030101010101" pitchFamily="2" charset="-122"/>
                        <a:ea typeface="SimSun" panose="02010600030101010101" pitchFamily="2" charset="-122"/>
                      </a:rPr>
                      <m:t>(</m:t>
                    </m:r>
                    <m:r>
                      <m:rPr>
                        <m:nor/>
                      </m:rPr>
                      <a:rPr lang="zh-CN" altLang="en-US" sz="2400" dirty="0">
                        <a:latin typeface="SimSun" panose="02010600030101010101" pitchFamily="2" charset="-122"/>
                        <a:ea typeface="SimSun" panose="02010600030101010101" pitchFamily="2" charset="-122"/>
                      </a:rPr>
                      <m:t>人</m:t>
                    </m:r>
                    <m:r>
                      <m:rPr>
                        <m:nor/>
                      </m:rPr>
                      <a:rPr lang="en-US" altLang="zh-CN" sz="2400" dirty="0">
                        <a:latin typeface="SimSun" panose="02010600030101010101" pitchFamily="2" charset="-122"/>
                        <a:ea typeface="SimSun" panose="02010600030101010101" pitchFamily="2" charset="-122"/>
                      </a:rPr>
                      <m:t>|</m:t>
                    </m:r>
                    <m:r>
                      <m:rPr>
                        <m:nor/>
                      </m:rPr>
                      <a:rPr lang="zh-CN" altLang="en-US" sz="2400" dirty="0">
                        <a:latin typeface="SimSun" panose="02010600030101010101" pitchFamily="2" charset="-122"/>
                        <a:ea typeface="SimSun" panose="02010600030101010101" pitchFamily="2" charset="-122"/>
                      </a:rPr>
                      <m:t>我是中国</m:t>
                    </m:r>
                    <m:r>
                      <m:rPr>
                        <m:nor/>
                      </m:rPr>
                      <a:rPr lang="en-US" altLang="zh-CN" sz="2400" dirty="0">
                        <a:latin typeface="SimSun" panose="02010600030101010101" pitchFamily="2" charset="-122"/>
                        <a:ea typeface="SimSun" panose="02010600030101010101" pitchFamily="2" charset="-122"/>
                      </a:rPr>
                      <m:t>)</m:t>
                    </m:r>
                  </m:oMath>
                </a14:m>
                <a:endParaRPr lang="en-US" sz="2400" i="1" dirty="0">
                  <a:latin typeface="Cambria Math" panose="02040503050406030204" pitchFamily="18" charset="0"/>
                  <a:ea typeface="SimSun" panose="02010600030101010101" pitchFamily="2" charset="-122"/>
                  <a:cs typeface="Times New Roman" panose="02020603050405020304" pitchFamily="18" charset="0"/>
                </a:endParaRPr>
              </a:p>
              <a:p>
                <a:pPr marL="675000" lvl="2"/>
                <a14:m>
                  <m:oMath xmlns:m="http://schemas.openxmlformats.org/officeDocument/2006/math">
                    <m:r>
                      <a:rPr lang="en-US" sz="2400" i="1">
                        <a:latin typeface="Cambria Math" panose="02040503050406030204" pitchFamily="18" charset="0"/>
                        <a:ea typeface="SimSun" panose="02010600030101010101" pitchFamily="2" charset="-122"/>
                        <a:cs typeface="Times New Roman" panose="02020603050405020304" pitchFamily="18" charset="0"/>
                      </a:rPr>
                      <m:t>𝑝</m:t>
                    </m:r>
                    <m:r>
                      <a:rPr lang="en-US"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𝑡</m:t>
                        </m:r>
                      </m:sub>
                    </m:sSub>
                    <m:r>
                      <a:rPr lang="en-US"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𝑤</m:t>
                        </m:r>
                      </m:e>
                      <m:sub>
                        <m:r>
                          <a:rPr lang="en-US" sz="2400" i="1">
                            <a:latin typeface="Cambria Math" panose="02040503050406030204" pitchFamily="18" charset="0"/>
                            <a:ea typeface="SimSun" panose="02010600030101010101" pitchFamily="2" charset="-122"/>
                            <a:cs typeface="Times New Roman" panose="02020603050405020304" pitchFamily="18" charset="0"/>
                          </a:rPr>
                          <m:t>𝑡</m:t>
                        </m:r>
                        <m:r>
                          <a:rPr lang="en-US" sz="2400" i="1">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latin typeface="Cambria Math" panose="02040503050406030204" pitchFamily="18" charset="0"/>
                        <a:ea typeface="SimSun" panose="02010600030101010101" pitchFamily="2" charset="-122"/>
                        <a:cs typeface="Times New Roman" panose="02020603050405020304" pitchFamily="18" charset="0"/>
                      </a:rPr>
                      <m:t>)</m:t>
                    </m:r>
                  </m:oMath>
                </a14:m>
                <a:r>
                  <a:rPr lang="en-US" sz="2400" dirty="0"/>
                  <a:t>需要存储的太多</a:t>
                </a: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xfrm>
                <a:off x="561974" y="1476375"/>
                <a:ext cx="8474521" cy="4572000"/>
              </a:xfrm>
              <a:blipFill>
                <a:blip r:embed="rId3"/>
                <a:stretch>
                  <a:fillRect l="-1048" t="-1108"/>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Tree>
    <p:extLst>
      <p:ext uri="{BB962C8B-B14F-4D97-AF65-F5344CB8AC3E}">
        <p14:creationId xmlns:p14="http://schemas.microsoft.com/office/powerpoint/2010/main" val="1411301104"/>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E22C7A3-3F2C-AE6A-12CF-6915D2160030}"/>
              </a:ext>
            </a:extLst>
          </p:cNvPr>
          <p:cNvSpPr>
            <a:spLocks noGrp="1"/>
          </p:cNvSpPr>
          <p:nvPr>
            <p:ph type="sldNum" sz="quarter" idx="12"/>
          </p:nvPr>
        </p:nvSpPr>
        <p:spPr/>
        <p:txBody>
          <a:bodyPr/>
          <a:lstStyle/>
          <a:p>
            <a:pPr>
              <a:defRPr/>
            </a:pPr>
            <a:fld id="{6695875E-1D8E-5C47-A1E8-9C990B064D39}" type="slidenum">
              <a:rPr lang="en-US" altLang="ko-KR" smtClean="0"/>
              <a:pPr>
                <a:defRPr/>
              </a:pPr>
              <a:t>45</a:t>
            </a:fld>
            <a:endParaRPr lang="en-US" altLang="ko-KR"/>
          </a:p>
        </p:txBody>
      </p:sp>
      <p:sp>
        <p:nvSpPr>
          <p:cNvPr id="2" name="标题 1">
            <a:extLst>
              <a:ext uri="{FF2B5EF4-FFF2-40B4-BE49-F238E27FC236}">
                <a16:creationId xmlns:a16="http://schemas.microsoft.com/office/drawing/2014/main" id="{3F884638-55B1-14B9-6D2F-D9D2CADE402E}"/>
              </a:ext>
            </a:extLst>
          </p:cNvPr>
          <p:cNvSpPr>
            <a:spLocks noGrp="1"/>
          </p:cNvSpPr>
          <p:nvPr>
            <p:ph type="title" idx="4294967295"/>
          </p:nvPr>
        </p:nvSpPr>
        <p:spPr>
          <a:xfrm>
            <a:off x="0" y="533400"/>
            <a:ext cx="8020050" cy="889000"/>
          </a:xfrm>
        </p:spPr>
        <p:txBody>
          <a:bodyPr>
            <a:normAutofit fontScale="90000"/>
          </a:bodyPr>
          <a:lstStyle/>
          <a:p>
            <a:r>
              <a:rPr lang="en-US" altLang="zh-CN" dirty="0"/>
              <a:t>2.5.2 N-</a:t>
            </a:r>
            <a:r>
              <a:rPr lang="en-US" altLang="zh-CN" dirty="0" err="1"/>
              <a:t>gram语言模型</a:t>
            </a:r>
            <a:r>
              <a:rPr lang="zh-CN" altLang="en-US" dirty="0"/>
              <a:t>（</a:t>
            </a:r>
            <a:r>
              <a:rPr lang="en-US" altLang="zh-CN" dirty="0"/>
              <a:t>N</a:t>
            </a:r>
            <a:r>
              <a:rPr lang="zh-CN" altLang="en-US" dirty="0"/>
              <a:t>元语法）</a:t>
            </a:r>
            <a:endParaRPr kumimoji="1" lang="zh-CN" altLang="en-US" dirty="0"/>
          </a:p>
        </p:txBody>
      </p:sp>
      <p:sp>
        <p:nvSpPr>
          <p:cNvPr id="3" name="内容占位符 2">
            <a:extLst>
              <a:ext uri="{FF2B5EF4-FFF2-40B4-BE49-F238E27FC236}">
                <a16:creationId xmlns:a16="http://schemas.microsoft.com/office/drawing/2014/main" id="{D690E610-39AA-113E-4E47-9ADA63E42E22}"/>
              </a:ext>
            </a:extLst>
          </p:cNvPr>
          <p:cNvSpPr>
            <a:spLocks noGrp="1"/>
          </p:cNvSpPr>
          <p:nvPr>
            <p:ph idx="4294967295"/>
          </p:nvPr>
        </p:nvSpPr>
        <p:spPr>
          <a:xfrm>
            <a:off x="842963" y="1476375"/>
            <a:ext cx="8301037" cy="5229225"/>
          </a:xfrm>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简单的概率模型：一个单词后面可能跟随任意其他单词概率是相等的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例：若英语中有</a:t>
            </a:r>
            <a:r>
              <a:rPr lang="en-US" altLang="zh-CN" sz="2400" dirty="0">
                <a:latin typeface="Microsoft YaHei" panose="020B0503020204020204" pitchFamily="34" charset="-122"/>
                <a:ea typeface="Microsoft YaHei" panose="020B0503020204020204" pitchFamily="34" charset="-122"/>
              </a:rPr>
              <a:t>100000</a:t>
            </a:r>
            <a:r>
              <a:rPr lang="zh-CN" altLang="en-US" sz="2400" dirty="0">
                <a:latin typeface="Microsoft YaHei" panose="020B0503020204020204" pitchFamily="34" charset="-122"/>
                <a:ea typeface="Microsoft YaHei" panose="020B0503020204020204" pitchFamily="34" charset="-122"/>
              </a:rPr>
              <a:t>个单词，那么任何一个单词后面跟随其他任何单词的概率将是</a:t>
            </a:r>
            <a:r>
              <a:rPr lang="en-US" altLang="zh-CN" sz="2400" dirty="0">
                <a:latin typeface="Microsoft YaHei" panose="020B0503020204020204" pitchFamily="34" charset="-122"/>
                <a:ea typeface="Microsoft YaHei" panose="020B0503020204020204" pitchFamily="34" charset="-122"/>
              </a:rPr>
              <a:t>1/100000</a:t>
            </a:r>
          </a:p>
          <a:p>
            <a:pPr>
              <a:lnSpc>
                <a:spcPct val="150000"/>
              </a:lnSpc>
            </a:pPr>
            <a:r>
              <a:rPr kumimoji="1" lang="zh-CN" altLang="en-US" sz="2400" dirty="0">
                <a:latin typeface="Microsoft YaHei" panose="020B0503020204020204" pitchFamily="34" charset="-122"/>
                <a:ea typeface="Microsoft YaHei" panose="020B0503020204020204" pitchFamily="34" charset="-122"/>
              </a:rPr>
              <a:t>稍复杂概率模型：任何一个单词后面可以跟随其他任意单词，但后面一个单词要按照它正常的</a:t>
            </a:r>
            <a:r>
              <a:rPr lang="zh-CN" altLang="en-US" sz="2400" dirty="0">
                <a:latin typeface="Microsoft YaHei" panose="020B0503020204020204" pitchFamily="34" charset="-122"/>
                <a:ea typeface="Microsoft YaHei" panose="020B0503020204020204" pitchFamily="34" charset="-122"/>
              </a:rPr>
              <a:t>频率</a:t>
            </a:r>
            <a:r>
              <a:rPr kumimoji="1" lang="zh-CN" altLang="en-US" sz="2400" dirty="0">
                <a:latin typeface="Microsoft YaHei" panose="020B0503020204020204" pitchFamily="34" charset="-122"/>
                <a:ea typeface="Microsoft YaHei" panose="020B0503020204020204" pitchFamily="34" charset="-122"/>
              </a:rPr>
              <a:t>来出现</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例：，在</a:t>
            </a:r>
            <a:r>
              <a:rPr kumimoji="1" lang="en-US" altLang="zh-CN" sz="2400" dirty="0">
                <a:latin typeface="Microsoft YaHei" panose="020B0503020204020204" pitchFamily="34" charset="-122"/>
                <a:ea typeface="Microsoft YaHei" panose="020B0503020204020204" pitchFamily="34" charset="-122"/>
              </a:rPr>
              <a:t>Brown</a:t>
            </a:r>
            <a:r>
              <a:rPr kumimoji="1" lang="zh-CN" altLang="en-US" sz="2400" dirty="0">
                <a:latin typeface="Microsoft YaHei" panose="020B0503020204020204" pitchFamily="34" charset="-122"/>
                <a:ea typeface="Microsoft YaHei" panose="020B0503020204020204" pitchFamily="34" charset="-122"/>
              </a:rPr>
              <a:t>语料库中，单词</a:t>
            </a:r>
            <a:r>
              <a:rPr kumimoji="1" lang="en-US" altLang="zh-CN" sz="2400" dirty="0">
                <a:latin typeface="Microsoft YaHei" panose="020B0503020204020204" pitchFamily="34" charset="-122"/>
                <a:ea typeface="Microsoft YaHei" panose="020B0503020204020204" pitchFamily="34" charset="-122"/>
              </a:rPr>
              <a:t>the</a:t>
            </a:r>
            <a:r>
              <a:rPr kumimoji="1" lang="zh-CN" altLang="en-US" sz="2400" dirty="0">
                <a:latin typeface="Microsoft YaHei" panose="020B0503020204020204" pitchFamily="34" charset="-122"/>
                <a:ea typeface="Microsoft YaHei" panose="020B0503020204020204" pitchFamily="34" charset="-122"/>
              </a:rPr>
              <a:t>的频度相对比较高，它出现</a:t>
            </a:r>
            <a:r>
              <a:rPr kumimoji="1" lang="en-US" altLang="zh-CN" sz="2400" dirty="0">
                <a:latin typeface="Microsoft YaHei" panose="020B0503020204020204" pitchFamily="34" charset="-122"/>
                <a:ea typeface="Microsoft YaHei" panose="020B0503020204020204" pitchFamily="34" charset="-122"/>
              </a:rPr>
              <a:t>69971</a:t>
            </a:r>
            <a:r>
              <a:rPr kumimoji="1" lang="zh-CN" altLang="en-US" sz="2400" dirty="0">
                <a:latin typeface="Microsoft YaHei" panose="020B0503020204020204" pitchFamily="34" charset="-122"/>
                <a:ea typeface="Microsoft YaHei" panose="020B0503020204020204" pitchFamily="34" charset="-122"/>
              </a:rPr>
              <a:t>次，单词</a:t>
            </a:r>
            <a:r>
              <a:rPr kumimoji="1" lang="en-US" altLang="zh-CN" sz="2400" dirty="0">
                <a:latin typeface="Microsoft YaHei" panose="020B0503020204020204" pitchFamily="34" charset="-122"/>
                <a:ea typeface="Microsoft YaHei" panose="020B0503020204020204" pitchFamily="34" charset="-122"/>
              </a:rPr>
              <a:t>rabbit</a:t>
            </a:r>
            <a:r>
              <a:rPr kumimoji="1"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Brown</a:t>
            </a:r>
            <a:r>
              <a:rPr lang="zh-CN" altLang="en-US" sz="2400" dirty="0">
                <a:latin typeface="Microsoft YaHei" panose="020B0503020204020204" pitchFamily="34" charset="-122"/>
                <a:ea typeface="Microsoft YaHei" panose="020B0503020204020204" pitchFamily="34" charset="-122"/>
              </a:rPr>
              <a:t>语料库中只出现</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次</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47798398"/>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BF7F0A4-820B-E0EC-F875-F9229567C1C3}"/>
              </a:ext>
            </a:extLst>
          </p:cNvPr>
          <p:cNvSpPr>
            <a:spLocks noGrp="1"/>
          </p:cNvSpPr>
          <p:nvPr>
            <p:ph type="sldNum" sz="quarter" idx="12"/>
          </p:nvPr>
        </p:nvSpPr>
        <p:spPr/>
        <p:txBody>
          <a:bodyPr/>
          <a:lstStyle/>
          <a:p>
            <a:pPr>
              <a:defRPr/>
            </a:pPr>
            <a:fld id="{6695875E-1D8E-5C47-A1E8-9C990B064D39}" type="slidenum">
              <a:rPr lang="en-US" altLang="ko-KR" smtClean="0"/>
              <a:pPr>
                <a:defRPr/>
              </a:pPr>
              <a:t>46</a:t>
            </a:fld>
            <a:endParaRPr lang="en-US" altLang="ko-KR"/>
          </a:p>
        </p:txBody>
      </p:sp>
      <p:sp>
        <p:nvSpPr>
          <p:cNvPr id="2" name="标题 1">
            <a:extLst>
              <a:ext uri="{FF2B5EF4-FFF2-40B4-BE49-F238E27FC236}">
                <a16:creationId xmlns:a16="http://schemas.microsoft.com/office/drawing/2014/main" id="{EA530149-FBB2-A215-9EFA-C0255594D394}"/>
              </a:ext>
            </a:extLst>
          </p:cNvPr>
          <p:cNvSpPr>
            <a:spLocks noGrp="1"/>
          </p:cNvSpPr>
          <p:nvPr>
            <p:ph type="title" idx="4294967295"/>
          </p:nvPr>
        </p:nvSpPr>
        <p:spPr>
          <a:xfrm>
            <a:off x="0" y="533400"/>
            <a:ext cx="8020050" cy="889000"/>
          </a:xfrm>
        </p:spPr>
        <p:txBody>
          <a:bodyPr>
            <a:normAutofit fontScale="90000"/>
          </a:bodyPr>
          <a:lstStyle/>
          <a:p>
            <a:r>
              <a:rPr lang="en-US" altLang="zh-CN" dirty="0"/>
              <a:t>2.5.2 N-</a:t>
            </a:r>
            <a:r>
              <a:rPr lang="en-US" altLang="zh-CN" dirty="0" err="1"/>
              <a:t>gram语言模型</a:t>
            </a:r>
            <a:r>
              <a:rPr lang="zh-CN" altLang="en-US" dirty="0"/>
              <a:t>（</a:t>
            </a:r>
            <a:r>
              <a:rPr lang="en-US" altLang="zh-CN" dirty="0"/>
              <a:t>N</a:t>
            </a:r>
            <a:r>
              <a:rPr lang="zh-CN" altLang="en-US" dirty="0"/>
              <a:t>元语法）</a:t>
            </a:r>
            <a:endParaRPr kumimoji="1" lang="zh-CN" altLang="en-US" dirty="0"/>
          </a:p>
        </p:txBody>
      </p:sp>
      <p:sp>
        <p:nvSpPr>
          <p:cNvPr id="3" name="内容占位符 2">
            <a:extLst>
              <a:ext uri="{FF2B5EF4-FFF2-40B4-BE49-F238E27FC236}">
                <a16:creationId xmlns:a16="http://schemas.microsoft.com/office/drawing/2014/main" id="{A2A406C9-1675-E381-25B2-81EB607A3DFC}"/>
              </a:ext>
            </a:extLst>
          </p:cNvPr>
          <p:cNvSpPr>
            <a:spLocks noGrp="1"/>
          </p:cNvSpPr>
          <p:nvPr>
            <p:ph idx="4294967295"/>
          </p:nvPr>
        </p:nvSpPr>
        <p:spPr>
          <a:xfrm>
            <a:off x="576263" y="1476375"/>
            <a:ext cx="8567737" cy="4572000"/>
          </a:xfrm>
        </p:spPr>
        <p:txBody>
          <a:bodyPr>
            <a:normAutofit fontScale="92500" lnSpcReduction="10000"/>
          </a:bodyPr>
          <a:lstStyle/>
          <a:p>
            <a:pPr>
              <a:lnSpc>
                <a:spcPct val="150000"/>
              </a:lnSpc>
            </a:pPr>
            <a:r>
              <a:rPr lang="zh-CN" altLang="en-US" dirty="0"/>
              <a:t>对</a:t>
            </a:r>
            <a:r>
              <a:rPr kumimoji="1" lang="zh-CN" altLang="en-US" dirty="0"/>
              <a:t>任意符号串</a:t>
            </a:r>
            <a:r>
              <a:rPr lang="zh-CN" altLang="en-US" dirty="0"/>
              <a:t>：</a:t>
            </a:r>
            <a:r>
              <a:rPr kumimoji="1" lang="en-US" altLang="zh-CN" dirty="0"/>
              <a:t>the</a:t>
            </a:r>
            <a:r>
              <a:rPr kumimoji="1" lang="zh-CN" altLang="en-US" dirty="0"/>
              <a:t>概率</a:t>
            </a:r>
            <a:r>
              <a:rPr kumimoji="1" lang="en-US" altLang="zh-CN" dirty="0"/>
              <a:t>0.07 </a:t>
            </a:r>
            <a:r>
              <a:rPr kumimoji="1" lang="zh-CN" altLang="en-US" dirty="0"/>
              <a:t>，</a:t>
            </a:r>
            <a:r>
              <a:rPr kumimoji="1" lang="en-US" altLang="zh-CN" dirty="0"/>
              <a:t>rabbit</a:t>
            </a:r>
            <a:r>
              <a:rPr kumimoji="1" lang="zh-CN" altLang="en-US" dirty="0"/>
              <a:t>概率</a:t>
            </a:r>
            <a:r>
              <a:rPr kumimoji="1" lang="en-US" altLang="zh-CN" dirty="0"/>
              <a:t>0.00001 </a:t>
            </a:r>
            <a:r>
              <a:rPr kumimoji="1" lang="zh-CN" altLang="en-US" dirty="0"/>
              <a:t>，据此猜测下一个单词</a:t>
            </a:r>
            <a:endParaRPr kumimoji="1" lang="en-US" altLang="zh-CN" dirty="0"/>
          </a:p>
          <a:p>
            <a:pPr marL="0" indent="0">
              <a:lnSpc>
                <a:spcPct val="150000"/>
              </a:lnSpc>
              <a:buNone/>
            </a:pPr>
            <a:r>
              <a:rPr kumimoji="1" lang="zh-CN" altLang="en-US" dirty="0"/>
              <a:t>    例</a:t>
            </a:r>
            <a:r>
              <a:rPr lang="zh-CN" altLang="en-US" dirty="0"/>
              <a:t>： </a:t>
            </a:r>
            <a:r>
              <a:rPr lang="en-US" altLang="zh-CN" dirty="0"/>
              <a:t>Just</a:t>
            </a:r>
            <a:r>
              <a:rPr lang="zh-CN" altLang="en-US" dirty="0"/>
              <a:t> </a:t>
            </a:r>
            <a:r>
              <a:rPr lang="en-US" altLang="zh-CN" dirty="0"/>
              <a:t>then,</a:t>
            </a:r>
            <a:r>
              <a:rPr lang="zh-CN" altLang="en-US" dirty="0"/>
              <a:t> </a:t>
            </a:r>
            <a:r>
              <a:rPr lang="en-US" altLang="zh-CN" dirty="0"/>
              <a:t>the</a:t>
            </a:r>
            <a:r>
              <a:rPr lang="zh-CN" altLang="en-US" dirty="0"/>
              <a:t> </a:t>
            </a:r>
            <a:r>
              <a:rPr lang="en-US" altLang="zh-CN" dirty="0"/>
              <a:t>white</a:t>
            </a:r>
            <a:r>
              <a:rPr lang="zh-CN" altLang="en-US" dirty="0"/>
              <a:t> </a:t>
            </a:r>
            <a:endParaRPr lang="en-US" altLang="zh-CN" dirty="0"/>
          </a:p>
          <a:p>
            <a:pPr marL="0" indent="0">
              <a:lnSpc>
                <a:spcPct val="150000"/>
              </a:lnSpc>
              <a:buNone/>
            </a:pPr>
            <a:r>
              <a:rPr lang="zh-CN" altLang="en-US" dirty="0"/>
              <a:t>    此时</a:t>
            </a:r>
            <a:r>
              <a:rPr lang="en-US" altLang="zh-CN" dirty="0"/>
              <a:t>rabbit</a:t>
            </a:r>
            <a:r>
              <a:rPr lang="zh-CN" altLang="en-US" dirty="0"/>
              <a:t>比</a:t>
            </a:r>
            <a:r>
              <a:rPr lang="en-US" altLang="zh-CN" dirty="0"/>
              <a:t>the</a:t>
            </a:r>
            <a:r>
              <a:rPr lang="zh-CN" altLang="en-US" dirty="0"/>
              <a:t>更合理</a:t>
            </a:r>
            <a:endParaRPr lang="en-US" altLang="zh-CN" dirty="0"/>
          </a:p>
          <a:p>
            <a:pPr marL="0" indent="0">
              <a:lnSpc>
                <a:spcPct val="150000"/>
              </a:lnSpc>
              <a:buNone/>
            </a:pPr>
            <a:endParaRPr lang="en-US" altLang="zh-CN" dirty="0"/>
          </a:p>
          <a:p>
            <a:pPr>
              <a:lnSpc>
                <a:spcPct val="150000"/>
              </a:lnSpc>
            </a:pPr>
            <a:r>
              <a:rPr lang="zh-CN" altLang="en-US" dirty="0"/>
              <a:t>因此，要看单词对于给定的前一个单词的条件概率</a:t>
            </a:r>
            <a:endParaRPr lang="en-US" altLang="zh-CN" dirty="0"/>
          </a:p>
          <a:p>
            <a:pPr>
              <a:lnSpc>
                <a:spcPct val="150000"/>
              </a:lnSpc>
            </a:pPr>
            <a:r>
              <a:rPr lang="zh-CN" altLang="en-US" dirty="0"/>
              <a:t>使用</a:t>
            </a:r>
            <a:r>
              <a:rPr lang="en-US" altLang="zh-CN" dirty="0"/>
              <a:t>P(</a:t>
            </a:r>
            <a:r>
              <a:rPr lang="en-US" altLang="zh-CN" dirty="0" err="1"/>
              <a:t>rabbit|a</a:t>
            </a:r>
            <a:r>
              <a:rPr lang="en-US" altLang="zh-CN" dirty="0"/>
              <a:t>)</a:t>
            </a:r>
            <a:r>
              <a:rPr lang="zh-CN" altLang="en-US" dirty="0"/>
              <a:t>来逼近</a:t>
            </a:r>
            <a:r>
              <a:rPr lang="en-US" altLang="zh-CN" dirty="0"/>
              <a:t>P(</a:t>
            </a:r>
            <a:r>
              <a:rPr lang="en-US" altLang="zh-CN" dirty="0" err="1"/>
              <a:t>rabbit|Just</a:t>
            </a:r>
            <a:r>
              <a:rPr lang="zh-CN" altLang="en-US" dirty="0"/>
              <a:t> </a:t>
            </a:r>
            <a:r>
              <a:rPr lang="en-US" altLang="zh-CN" dirty="0"/>
              <a:t>the</a:t>
            </a:r>
            <a:r>
              <a:rPr lang="zh-CN" altLang="en-US" dirty="0"/>
              <a:t> </a:t>
            </a:r>
            <a:r>
              <a:rPr lang="en-US" altLang="zh-CN" dirty="0"/>
              <a:t>other</a:t>
            </a:r>
            <a:r>
              <a:rPr lang="zh-CN" altLang="en-US" dirty="0"/>
              <a:t> </a:t>
            </a:r>
            <a:r>
              <a:rPr lang="en-US" altLang="zh-CN" dirty="0"/>
              <a:t>day</a:t>
            </a:r>
            <a:r>
              <a:rPr lang="zh-CN" altLang="en-US" dirty="0"/>
              <a:t> </a:t>
            </a:r>
            <a:r>
              <a:rPr lang="en-US" altLang="zh-CN" dirty="0"/>
              <a:t>I</a:t>
            </a:r>
            <a:r>
              <a:rPr lang="zh-CN" altLang="en-US" dirty="0"/>
              <a:t> </a:t>
            </a:r>
            <a:r>
              <a:rPr lang="en-US" altLang="zh-CN" dirty="0"/>
              <a:t>saw</a:t>
            </a:r>
            <a:r>
              <a:rPr lang="zh-CN" altLang="en-US" dirty="0"/>
              <a:t> </a:t>
            </a:r>
            <a:r>
              <a:rPr lang="en-US" altLang="zh-CN" dirty="0"/>
              <a:t>a)</a:t>
            </a:r>
          </a:p>
        </p:txBody>
      </p:sp>
    </p:spTree>
    <p:extLst>
      <p:ext uri="{BB962C8B-B14F-4D97-AF65-F5344CB8AC3E}">
        <p14:creationId xmlns:p14="http://schemas.microsoft.com/office/powerpoint/2010/main" val="1338647050"/>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B9DCF4C-985B-1047-5F91-9096CD32D8D6}"/>
              </a:ext>
            </a:extLst>
          </p:cNvPr>
          <p:cNvSpPr>
            <a:spLocks noGrp="1"/>
          </p:cNvSpPr>
          <p:nvPr>
            <p:ph type="sldNum" sz="quarter" idx="12"/>
          </p:nvPr>
        </p:nvSpPr>
        <p:spPr/>
        <p:txBody>
          <a:bodyPr/>
          <a:lstStyle/>
          <a:p>
            <a:pPr>
              <a:defRPr/>
            </a:pPr>
            <a:fld id="{6695875E-1D8E-5C47-A1E8-9C990B064D39}" type="slidenum">
              <a:rPr lang="en-US" altLang="ko-KR" smtClean="0"/>
              <a:pPr>
                <a:defRPr/>
              </a:pPr>
              <a:t>47</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normAutofit fontScale="90000"/>
          </a:bodyPr>
          <a:lstStyle/>
          <a:p>
            <a:r>
              <a:rPr lang="en-US" altLang="zh-CN" b="1" dirty="0"/>
              <a:t>2</a:t>
            </a:r>
            <a:r>
              <a:rPr lang="en-US" b="1" dirty="0"/>
              <a:t>.</a:t>
            </a:r>
            <a:r>
              <a:rPr lang="en-US" altLang="zh-CN" b="1" dirty="0"/>
              <a:t>5</a:t>
            </a:r>
            <a:r>
              <a:rPr lang="en-US" b="1" dirty="0"/>
              <a:t>.</a:t>
            </a:r>
            <a:r>
              <a:rPr lang="en-US" altLang="zh-CN" b="1" dirty="0"/>
              <a:t>2</a:t>
            </a:r>
            <a:r>
              <a:rPr lang="en-US" b="1" dirty="0"/>
              <a:t> N-</a:t>
            </a:r>
            <a:r>
              <a:rPr lang="en-US" b="1" dirty="0" err="1"/>
              <a:t>gram语言模型</a:t>
            </a:r>
            <a:r>
              <a:rPr lang="zh-CN" altLang="en-US" b="1" dirty="0"/>
              <a:t>（</a:t>
            </a:r>
            <a:r>
              <a:rPr lang="en-US" altLang="zh-CN" b="1" dirty="0"/>
              <a:t>N</a:t>
            </a:r>
            <a:r>
              <a:rPr lang="zh-CN" altLang="en-US" b="1" dirty="0"/>
              <a:t>元语法）</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0" y="1541463"/>
                <a:ext cx="8301038" cy="5381625"/>
              </a:xfrm>
            </p:spPr>
            <p:txBody>
              <a:bodyPr>
                <a:normAutofit/>
              </a:bodyPr>
              <a:lstStyle/>
              <a:p>
                <a:pPr>
                  <a:spcBef>
                    <a:spcPts val="675"/>
                  </a:spcBef>
                  <a:spcAft>
                    <a:spcPts val="675"/>
                  </a:spcAft>
                </a:pPr>
                <a:r>
                  <a:rPr lang="en-US" i="1" dirty="0">
                    <a:latin typeface="Times New Roman" panose="02020603050405020304" pitchFamily="18" charset="0"/>
                    <a:ea typeface="Microsoft YaHei" panose="020B0503020204020204" pitchFamily="34" charset="-122"/>
                    <a:cs typeface="Times New Roman" panose="02020603050405020304" pitchFamily="18" charset="0"/>
                  </a:rPr>
                  <a:t>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元语法</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定义：每个单词的概率仅取决于该单词之前的</a:t>
                </a:r>
                <a14:m>
                  <m:oMath xmlns:m="http://schemas.openxmlformats.org/officeDocument/2006/math">
                    <m:r>
                      <m:rPr>
                        <m:sty m:val="p"/>
                      </m:rPr>
                      <a:rPr lang="en-US" i="1" dirty="0">
                        <a:latin typeface="Cambria Math" panose="02040503050406030204" pitchFamily="18" charset="0"/>
                        <a:ea typeface="SimSun" panose="02010600030101010101" pitchFamily="2" charset="-122"/>
                        <a:cs typeface="Times New Roman" panose="02020603050405020304" pitchFamily="18" charset="0"/>
                      </a:rPr>
                      <m:t>N</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个单词。即：</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675"/>
                  </a:spcBef>
                  <a:spcAft>
                    <a:spcPts val="675"/>
                  </a:spcAft>
                  <a:buNone/>
                </a:pP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675"/>
                  </a:spcBef>
                  <a:spcAft>
                    <a:spcPts val="675"/>
                  </a:spcAft>
                  <a:buNone/>
                </a:pP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75"/>
                  </a:spcBef>
                  <a:spcAft>
                    <a:spcPts val="675"/>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a:t>
                </a:r>
                <a14:m>
                  <m:oMath xmlns:m="http://schemas.openxmlformats.org/officeDocument/2006/math">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𝑁</m:t>
                    </m:r>
                    <m:r>
                      <a:rPr lang="en-US" i="1">
                        <a:latin typeface="Cambria Math" panose="02040503050406030204" pitchFamily="18" charset="0"/>
                        <a:ea typeface="SimSun" panose="02010600030101010101" pitchFamily="2" charset="-122"/>
                        <a:cs typeface="Times New Roman" panose="02020603050405020304" pitchFamily="18" charset="0"/>
                      </a:rPr>
                      <m:t>=1</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时的</a:t>
                </a:r>
                <a:r>
                  <a:rPr lang="en-US" altLang="zh-CN" i="1"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元语法称为一元语法（</a:t>
                </a:r>
                <a:r>
                  <a:rPr lang="en-US" dirty="0">
                    <a:latin typeface="Microsoft YaHei" panose="020B0503020204020204" pitchFamily="34" charset="-122"/>
                    <a:ea typeface="Microsoft YaHei" panose="020B0503020204020204" pitchFamily="34" charset="-122"/>
                    <a:cs typeface="Times New Roman" panose="02020603050405020304" pitchFamily="18" charset="0"/>
                  </a:rPr>
                  <a:t>unigram</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675"/>
                  </a:spcBef>
                  <a:spcAft>
                    <a:spcPts val="675"/>
                  </a:spcAft>
                  <a:buNone/>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sz="28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r>
                                <a:rPr lang="en-US" altLang="zh-CN" sz="2800" b="0" i="1" smtClean="0">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b="1"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xfrm>
                <a:off x="421480" y="1541462"/>
                <a:ext cx="8301038" cy="5381625"/>
              </a:xfrm>
              <a:blipFill>
                <a:blip r:embed="rId3"/>
                <a:stretch>
                  <a:fillRect l="-1223" t="-941"/>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6EA11BD-2683-7342-A488-C123DD24CFF0}"/>
                  </a:ext>
                </a:extLst>
              </p:cNvPr>
              <p:cNvSpPr/>
              <p:nvPr/>
            </p:nvSpPr>
            <p:spPr>
              <a:xfrm>
                <a:off x="899592" y="2417216"/>
                <a:ext cx="7140093" cy="135473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r>
                                <a:rPr lang="en-US" altLang="zh-CN"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r>
                            <a:rPr lang="en-US" altLang="zh-CN"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r>
                            <a:rPr lang="en-US" altLang="zh-CN"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r>
                            <a:rPr lang="en-US" altLang="zh-CN" i="1">
                              <a:latin typeface="Cambria Math" panose="02040503050406030204" pitchFamily="18" charset="0"/>
                              <a:ea typeface="SimSun" panose="02010600030101010101" pitchFamily="2" charset="-122"/>
                              <a:cs typeface="Times New Roman" panose="02020603050405020304" pitchFamily="18" charset="0"/>
                            </a:rPr>
                            <m:t>−(</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𝑁</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rPr>
                        <m:t>)</m:t>
                      </m:r>
                    </m:oMath>
                  </m:oMathPara>
                </a14:m>
                <a:endParaRPr lang="en-US" i="1" dirty="0"/>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altLang="zh-CN" b="0" i="1" smtClean="0">
                                  <a:latin typeface="Cambria Math" panose="02040503050406030204" pitchFamily="18" charset="0"/>
                                  <a:ea typeface="SimSun" panose="02010600030101010101" pitchFamily="2" charset="-122"/>
                                  <a:cs typeface="Times New Roman" panose="02020603050405020304" pitchFamily="18" charset="0"/>
                                </a:rPr>
                              </m:ctrlPr>
                            </m:sSubSupPr>
                            <m:e>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b>
                            <m:sup>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𝑖</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p>
                          </m:sSubSup>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altLang="zh-CN" i="1" smtClean="0">
                              <a:latin typeface="Cambria Math" panose="02040503050406030204" pitchFamily="18" charset="0"/>
                              <a:ea typeface="SimSun" panose="02010600030101010101" pitchFamily="2" charset="-122"/>
                              <a:cs typeface="Times New Roman" panose="02020603050405020304" pitchFamily="18" charset="0"/>
                            </a:rPr>
                          </m:ctrlPr>
                        </m:sSubSupPr>
                        <m:e>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𝑖</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𝑁</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b>
                        <m:sup>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𝑖</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p>
                      </m:sSubSup>
                      <m:r>
                        <a:rPr lang="en-US" altLang="zh-CN" b="0" i="1" smtClean="0">
                          <a:latin typeface="Cambria Math" panose="02040503050406030204" pitchFamily="18" charset="0"/>
                          <a:ea typeface="Cambria Math" panose="02040503050406030204" pitchFamily="18" charset="0"/>
                        </a:rPr>
                        <m:t>)</m:t>
                      </m:r>
                    </m:oMath>
                  </m:oMathPara>
                </a14:m>
                <a:endParaRPr lang="en-US" altLang="zh-CN" i="1" dirty="0"/>
              </a:p>
              <a:p>
                <a:endParaRPr lang="en-US" i="1" dirty="0"/>
              </a:p>
            </p:txBody>
          </p:sp>
        </mc:Choice>
        <mc:Fallback xmlns="">
          <p:sp>
            <p:nvSpPr>
              <p:cNvPr id="8" name="Rectangle 7">
                <a:extLst>
                  <a:ext uri="{FF2B5EF4-FFF2-40B4-BE49-F238E27FC236}">
                    <a16:creationId xmlns:a16="http://schemas.microsoft.com/office/drawing/2014/main" id="{76EA11BD-2683-7342-A488-C123DD24CFF0}"/>
                  </a:ext>
                </a:extLst>
              </p:cNvPr>
              <p:cNvSpPr>
                <a:spLocks noRot="1" noChangeAspect="1" noMove="1" noResize="1" noEditPoints="1" noAdjustHandles="1" noChangeArrowheads="1" noChangeShapeType="1" noTextEdit="1"/>
              </p:cNvSpPr>
              <p:nvPr/>
            </p:nvSpPr>
            <p:spPr>
              <a:xfrm>
                <a:off x="899592" y="2417216"/>
                <a:ext cx="7140093" cy="1354730"/>
              </a:xfrm>
              <a:prstGeom prst="rect">
                <a:avLst/>
              </a:prstGeom>
              <a:blipFill>
                <a:blip r:embed="rId4"/>
                <a:stretch>
                  <a:fillRect l="-3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5772409"/>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BE61200-0A08-1568-78F3-27CC3A9955B3}"/>
              </a:ext>
            </a:extLst>
          </p:cNvPr>
          <p:cNvSpPr>
            <a:spLocks noGrp="1"/>
          </p:cNvSpPr>
          <p:nvPr>
            <p:ph type="sldNum" sz="quarter" idx="12"/>
          </p:nvPr>
        </p:nvSpPr>
        <p:spPr/>
        <p:txBody>
          <a:bodyPr/>
          <a:lstStyle/>
          <a:p>
            <a:pPr>
              <a:defRPr/>
            </a:pPr>
            <a:fld id="{6695875E-1D8E-5C47-A1E8-9C990B064D39}" type="slidenum">
              <a:rPr lang="en-US" altLang="ko-KR" smtClean="0"/>
              <a:pPr>
                <a:defRPr/>
              </a:pPr>
              <a:t>48</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normAutofit fontScale="90000"/>
          </a:bodyPr>
          <a:lstStyle/>
          <a:p>
            <a:r>
              <a:rPr lang="en-US" altLang="zh-CN" dirty="0"/>
              <a:t>2.5.2 N-</a:t>
            </a:r>
            <a:r>
              <a:rPr lang="en-US" altLang="zh-CN" dirty="0" err="1"/>
              <a:t>gram语言模型</a:t>
            </a:r>
            <a:r>
              <a:rPr lang="zh-CN" altLang="en-US" dirty="0"/>
              <a:t>（</a:t>
            </a:r>
            <a:r>
              <a:rPr lang="en-US" altLang="zh-CN" dirty="0"/>
              <a:t>N</a:t>
            </a:r>
            <a:r>
              <a:rPr lang="zh-CN" altLang="en-US" dirty="0"/>
              <a:t>元语法）</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a:t>
                </a:r>
                <a14:m>
                  <m:oMath xmlns:m="http://schemas.openxmlformats.org/officeDocument/2006/math">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𝑁</m:t>
                    </m:r>
                    <m:r>
                      <a:rPr lang="en-US" altLang="zh-CN" i="1">
                        <a:latin typeface="Cambria Math" panose="02040503050406030204" pitchFamily="18" charset="0"/>
                        <a:ea typeface="SimSun" panose="02010600030101010101" pitchFamily="2" charset="-122"/>
                        <a:cs typeface="Times New Roman" panose="02020603050405020304" pitchFamily="18" charset="0"/>
                      </a:rPr>
                      <m:t>=2</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时的</a:t>
                </a:r>
                <a:r>
                  <a:rPr lang="en-US" altLang="zh-CN" i="1"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元语法称为二元语法（</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bigram</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None/>
                </a:pPr>
                <a:endParaRPr lang="en-US" altLang="zh-CN" sz="2400" i="1" dirty="0">
                  <a:latin typeface="Cambria Math" panose="020405030504060302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𝑖</m:t>
                              </m:r>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𝑖</m:t>
                          </m:r>
                          <m:r>
                            <a:rPr lang="en-US" altLang="zh-CN" sz="2400" b="0" i="1" smtClean="0">
                              <a:latin typeface="Cambria Math" panose="02040503050406030204" pitchFamily="18" charset="0"/>
                              <a:ea typeface="SimSun" panose="02010600030101010101" pitchFamily="2" charset="-122"/>
                              <a:cs typeface="Times New Roman" panose="02020603050405020304" pitchFamily="18" charset="0"/>
                            </a:rPr>
                            <m:t>−1</m:t>
                          </m:r>
                        </m:sub>
                      </m:s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b="1"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dirty="0">
                  <a:latin typeface="Microsoft YaHei" panose="020B0503020204020204" pitchFamily="34" charset="-122"/>
                  <a:ea typeface="Microsoft YaHei" panose="020B0503020204020204" pitchFamily="34" charset="-122"/>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1070" t="-1108"/>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pic>
        <p:nvPicPr>
          <p:cNvPr id="9" name="Picture 8">
            <a:extLst>
              <a:ext uri="{FF2B5EF4-FFF2-40B4-BE49-F238E27FC236}">
                <a16:creationId xmlns:a16="http://schemas.microsoft.com/office/drawing/2014/main" id="{534605C9-A52B-D249-AC69-794D666892BA}"/>
              </a:ext>
            </a:extLst>
          </p:cNvPr>
          <p:cNvPicPr>
            <a:picLocks noChangeAspect="1"/>
          </p:cNvPicPr>
          <p:nvPr/>
        </p:nvPicPr>
        <p:blipFill>
          <a:blip r:embed="rId4"/>
          <a:stretch>
            <a:fillRect/>
          </a:stretch>
        </p:blipFill>
        <p:spPr>
          <a:xfrm>
            <a:off x="849765" y="3611405"/>
            <a:ext cx="7755140" cy="1691322"/>
          </a:xfrm>
          <a:prstGeom prst="rect">
            <a:avLst/>
          </a:prstGeom>
        </p:spPr>
      </p:pic>
    </p:spTree>
    <p:extLst>
      <p:ext uri="{BB962C8B-B14F-4D97-AF65-F5344CB8AC3E}">
        <p14:creationId xmlns:p14="http://schemas.microsoft.com/office/powerpoint/2010/main" val="906412415"/>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5C4053-3763-2FFA-05D4-B11F957A567F}"/>
              </a:ext>
            </a:extLst>
          </p:cNvPr>
          <p:cNvSpPr>
            <a:spLocks noGrp="1"/>
          </p:cNvSpPr>
          <p:nvPr>
            <p:ph type="sldNum" sz="quarter" idx="12"/>
          </p:nvPr>
        </p:nvSpPr>
        <p:spPr/>
        <p:txBody>
          <a:bodyPr/>
          <a:lstStyle/>
          <a:p>
            <a:pPr>
              <a:defRPr/>
            </a:pPr>
            <a:fld id="{6695875E-1D8E-5C47-A1E8-9C990B064D39}" type="slidenum">
              <a:rPr lang="en-US" altLang="ko-KR" smtClean="0"/>
              <a:pPr>
                <a:defRPr/>
              </a:pPr>
              <a:t>49</a:t>
            </a:fld>
            <a:endParaRPr lang="en-US" altLang="ko-KR"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0" y="757238"/>
            <a:ext cx="8302625" cy="6100762"/>
          </a:xfrm>
        </p:spPr>
        <p:txBody>
          <a:bodyPr>
            <a:normAutofit/>
          </a:bodyPr>
          <a:lstStyle/>
          <a:p>
            <a:r>
              <a:rPr lang="zh-CN" altLang="en-US" sz="2400"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利用二元语法模型，计算“商品 和 服务”的概率</a:t>
            </a:r>
            <a:endParaRPr lang="en-US" sz="2400"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首先对语料进行处理，根据</a:t>
            </a:r>
            <a:r>
              <a:rPr lang="en" altLang="zh-CN" sz="2400"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元语法要求，一个词的概率只跟前边</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n-1</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个词有关</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要使所有的概率之和为</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，因此我们要在句首和句尾加上一个句首标记</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&lt;</a:t>
            </a:r>
            <a:r>
              <a:rPr lang="en" altLang="zh-CN" sz="2400" dirty="0">
                <a:latin typeface="Microsoft YaHei" panose="020B0503020204020204" pitchFamily="34" charset="-122"/>
                <a:ea typeface="Microsoft YaHei" panose="020B0503020204020204" pitchFamily="34" charset="-122"/>
                <a:cs typeface="Times New Roman" panose="02020603050405020304" pitchFamily="18" charset="0"/>
              </a:rPr>
              <a:t>BOS&gt;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和句尾标记</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&lt;</a:t>
            </a:r>
            <a:r>
              <a:rPr lang="en" altLang="zh-CN" sz="2400" dirty="0">
                <a:latin typeface="Microsoft YaHei" panose="020B0503020204020204" pitchFamily="34" charset="-122"/>
                <a:ea typeface="Microsoft YaHei" panose="020B0503020204020204" pitchFamily="34" charset="-122"/>
                <a:cs typeface="Times New Roman" panose="02020603050405020304" pitchFamily="18" charset="0"/>
              </a:rPr>
              <a:t>EOS&gt;</a:t>
            </a:r>
          </a:p>
          <a:p>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208D27-4BB0-324F-B1B4-7FDE39C48935}"/>
                  </a:ext>
                </a:extLst>
              </p:cNvPr>
              <p:cNvSpPr/>
              <p:nvPr/>
            </p:nvSpPr>
            <p:spPr>
              <a:xfrm>
                <a:off x="669875" y="2814520"/>
                <a:ext cx="7738080" cy="9472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en-US" sz="2000" i="1" smtClean="0">
                              <a:latin typeface="Cambria Math" panose="02040503050406030204" pitchFamily="18" charset="0"/>
                            </a:rPr>
                          </m:ctrlPr>
                        </m:mPr>
                        <m:mr>
                          <m:e>
                            <m:d>
                              <m:dPr>
                                <m:begChr m:val=""/>
                                <m:ctrlPr>
                                  <a:rPr lang="en-US" sz="2000" i="1">
                                    <a:latin typeface="Cambria Math" panose="02040503050406030204" pitchFamily="18" charset="0"/>
                                  </a:rPr>
                                </m:ctrlPr>
                              </m:dPr>
                              <m:e>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商品</m:t>
                                </m:r>
                                <m:r>
                                  <a:rPr lang="zh-CN" altLang="en-US" sz="2000" b="0" i="0" smtClean="0">
                                    <a:latin typeface="Cambria Math" panose="02040503050406030204" pitchFamily="18" charset="0"/>
                                  </a:rPr>
                                  <m:t> </m:t>
                                </m:r>
                                <m:r>
                                  <a:rPr lang="en-US" sz="2000">
                                    <a:latin typeface="Cambria Math" panose="02040503050406030204" pitchFamily="18" charset="0"/>
                                  </a:rPr>
                                  <m:t>和</m:t>
                                </m:r>
                                <m:r>
                                  <a:rPr lang="zh-CN" altLang="en-US" sz="2000" b="0" i="0" smtClean="0">
                                    <a:latin typeface="Cambria Math" panose="02040503050406030204" pitchFamily="18" charset="0"/>
                                  </a:rPr>
                                  <m:t> </m:t>
                                </m:r>
                                <m:r>
                                  <a:rPr lang="en-US" sz="2000">
                                    <a:latin typeface="Cambria Math" panose="02040503050406030204" pitchFamily="18" charset="0"/>
                                  </a:rPr>
                                  <m:t>服务</m:t>
                                </m:r>
                              </m:e>
                            </m:d>
                          </m:e>
                          <m:e>
                            <m:d>
                              <m:dPr>
                                <m:begChr m:val=""/>
                                <m:ctrlPr>
                                  <a:rPr lang="en-US" sz="2000" i="1">
                                    <a:latin typeface="Cambria Math" panose="02040503050406030204" pitchFamily="18" charset="0"/>
                                  </a:rPr>
                                </m:ctrlPr>
                              </m:dPr>
                              <m:e>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商品</m:t>
                                </m:r>
                                <m:r>
                                  <a:rPr lang="en-US" sz="2000">
                                    <a:latin typeface="Cambria Math" panose="02040503050406030204" pitchFamily="18" charset="0"/>
                                  </a:rPr>
                                  <m:t>|</m:t>
                                </m:r>
                                <m:r>
                                  <m:rPr>
                                    <m:nor/>
                                  </m:rPr>
                                  <a:rPr lang="en-US" sz="2000" i="1">
                                    <a:latin typeface="Cambria Math" panose="02040503050406030204" pitchFamily="18" charset="0"/>
                                  </a:rPr>
                                  <m:t>BOS</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和</m:t>
                                </m:r>
                                <m:r>
                                  <a:rPr lang="en-US" sz="2000">
                                    <a:latin typeface="Cambria Math" panose="02040503050406030204" pitchFamily="18" charset="0"/>
                                  </a:rPr>
                                  <m:t>|</m:t>
                                </m:r>
                                <m:r>
                                  <a:rPr lang="en-US" sz="2000">
                                    <a:latin typeface="Cambria Math" panose="02040503050406030204" pitchFamily="18" charset="0"/>
                                  </a:rPr>
                                  <m:t>商品</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服务</m:t>
                                </m:r>
                                <m:r>
                                  <a:rPr lang="en-US" sz="2000">
                                    <a:latin typeface="Cambria Math" panose="02040503050406030204" pitchFamily="18" charset="0"/>
                                  </a:rPr>
                                  <m:t>|</m:t>
                                </m:r>
                                <m:r>
                                  <a:rPr lang="en-US" sz="2000">
                                    <a:latin typeface="Cambria Math" panose="02040503050406030204" pitchFamily="18" charset="0"/>
                                  </a:rPr>
                                  <m:t>和</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m:rPr>
                                    <m:nor/>
                                  </m:rPr>
                                  <a:rPr lang="en-US" sz="2000" i="1">
                                    <a:latin typeface="Cambria Math" panose="02040503050406030204" pitchFamily="18" charset="0"/>
                                  </a:rPr>
                                  <m:t>EOS</m:t>
                                </m:r>
                                <m:r>
                                  <a:rPr lang="en-US" sz="2000">
                                    <a:latin typeface="Cambria Math" panose="02040503050406030204" pitchFamily="18" charset="0"/>
                                  </a:rPr>
                                  <m:t>|</m:t>
                                </m:r>
                                <m:r>
                                  <a:rPr lang="en-US" sz="2000">
                                    <a:latin typeface="Cambria Math" panose="02040503050406030204" pitchFamily="18" charset="0"/>
                                  </a:rPr>
                                  <m:t>服务</m:t>
                                </m:r>
                              </m:e>
                            </m:d>
                          </m:e>
                        </m:mr>
                        <m:mr>
                          <m:e/>
                          <m:e/>
                        </m:mr>
                        <m:mr>
                          <m:e/>
                          <m:e/>
                        </m:mr>
                      </m:m>
                    </m:oMath>
                  </m:oMathPara>
                </a14:m>
                <a:endParaRPr lang="en-US" sz="1800" dirty="0"/>
              </a:p>
            </p:txBody>
          </p:sp>
        </mc:Choice>
        <mc:Fallback xmlns="">
          <p:sp>
            <p:nvSpPr>
              <p:cNvPr id="5" name="Rectangle 4">
                <a:extLst>
                  <a:ext uri="{FF2B5EF4-FFF2-40B4-BE49-F238E27FC236}">
                    <a16:creationId xmlns:a16="http://schemas.microsoft.com/office/drawing/2014/main" id="{07208D27-4BB0-324F-B1B4-7FDE39C48935}"/>
                  </a:ext>
                </a:extLst>
              </p:cNvPr>
              <p:cNvSpPr>
                <a:spLocks noRot="1" noChangeAspect="1" noMove="1" noResize="1" noEditPoints="1" noAdjustHandles="1" noChangeArrowheads="1" noChangeShapeType="1" noTextEdit="1"/>
              </p:cNvSpPr>
              <p:nvPr/>
            </p:nvSpPr>
            <p:spPr>
              <a:xfrm>
                <a:off x="669875" y="2814520"/>
                <a:ext cx="7738080" cy="947247"/>
              </a:xfrm>
              <a:prstGeom prst="rect">
                <a:avLst/>
              </a:prstGeom>
              <a:blipFill>
                <a:blip r:embed="rId3"/>
                <a:stretch>
                  <a:fillRect t="-50000" r="-1967"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51AE846-4F1C-AC8E-A2A2-5D0E0B6BC3EA}"/>
                  </a:ext>
                </a:extLst>
              </p:cNvPr>
              <p:cNvSpPr txBox="1"/>
              <p:nvPr/>
            </p:nvSpPr>
            <p:spPr>
              <a:xfrm>
                <a:off x="2483768" y="3236986"/>
                <a:ext cx="2508059"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2</m:t>
                          </m:r>
                        </m:num>
                        <m:den>
                          <m:r>
                            <a:rPr lang="en-US" altLang="zh-CN" sz="2000">
                              <a:latin typeface="Cambria Math" panose="02040503050406030204" pitchFamily="18" charset="0"/>
                            </a:rPr>
                            <m:t>3</m:t>
                          </m:r>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2</m:t>
                          </m:r>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2</m:t>
                          </m:r>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2</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12</m:t>
                          </m:r>
                        </m:den>
                      </m:f>
                    </m:oMath>
                  </m:oMathPara>
                </a14:m>
                <a:endParaRPr kumimoji="1" lang="zh-CN" altLang="en-US" dirty="0"/>
              </a:p>
            </p:txBody>
          </p:sp>
        </mc:Choice>
        <mc:Fallback xmlns="">
          <p:sp>
            <p:nvSpPr>
              <p:cNvPr id="11" name="文本框 10">
                <a:extLst>
                  <a:ext uri="{FF2B5EF4-FFF2-40B4-BE49-F238E27FC236}">
                    <a16:creationId xmlns:a16="http://schemas.microsoft.com/office/drawing/2014/main" id="{451AE846-4F1C-AC8E-A2A2-5D0E0B6BC3EA}"/>
                  </a:ext>
                </a:extLst>
              </p:cNvPr>
              <p:cNvSpPr txBox="1">
                <a:spLocks noRot="1" noChangeAspect="1" noMove="1" noResize="1" noEditPoints="1" noAdjustHandles="1" noChangeArrowheads="1" noChangeShapeType="1" noTextEdit="1"/>
              </p:cNvSpPr>
              <p:nvPr/>
            </p:nvSpPr>
            <p:spPr>
              <a:xfrm>
                <a:off x="2483768" y="3236986"/>
                <a:ext cx="2508059" cy="670568"/>
              </a:xfrm>
              <a:prstGeom prst="rect">
                <a:avLst/>
              </a:prstGeom>
              <a:blipFill>
                <a:blip r:embed="rId4"/>
                <a:stretch>
                  <a:fillRect b="-7407"/>
                </a:stretch>
              </a:blipFill>
            </p:spPr>
            <p:txBody>
              <a:bodyPr/>
              <a:lstStyle/>
              <a:p>
                <a:r>
                  <a:rPr lang="zh-CN" altLang="en-US">
                    <a:noFill/>
                  </a:rPr>
                  <a:t> </a:t>
                </a:r>
              </a:p>
            </p:txBody>
          </p:sp>
        </mc:Fallback>
      </mc:AlternateContent>
      <p:sp>
        <p:nvSpPr>
          <p:cNvPr id="12" name="Rectangle 4">
            <a:extLst>
              <a:ext uri="{FF2B5EF4-FFF2-40B4-BE49-F238E27FC236}">
                <a16:creationId xmlns:a16="http://schemas.microsoft.com/office/drawing/2014/main" id="{CE55DAAC-CD12-7FE5-2C5F-580FF5D39E28}"/>
              </a:ext>
            </a:extLst>
          </p:cNvPr>
          <p:cNvSpPr/>
          <p:nvPr/>
        </p:nvSpPr>
        <p:spPr>
          <a:xfrm>
            <a:off x="669875" y="4495365"/>
            <a:ext cx="4572000" cy="1672253"/>
          </a:xfrm>
          <a:prstGeom prst="rect">
            <a:avLst/>
          </a:prstGeom>
        </p:spPr>
        <p:txBody>
          <a:bodyPr>
            <a:spAutoFit/>
          </a:bodyPr>
          <a:lstStyle/>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微型语料库</a:t>
            </a:r>
            <a:endParaRPr lang="en-US" altLang="zh-CN" dirty="0">
              <a:latin typeface="Consolas" panose="020B0609020204030204" pitchFamily="49" charset="0"/>
              <a:ea typeface="SimSun" panose="02010600030101010101" pitchFamily="2" charset="-122"/>
              <a:cs typeface="Times New Roman" panose="02020603050405020304" pitchFamily="18" charset="0"/>
            </a:endParaRPr>
          </a:p>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商品 和 服务</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商品 和服 物美价廉</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服务 和 货币</a:t>
            </a:r>
            <a:endParaRPr lang="en-US" dirty="0">
              <a:latin typeface="Consolas" panose="020B0609020204030204" pitchFamily="49"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0487822"/>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0070C51-9F3B-FA62-3B9C-4FE7FDC32517}"/>
              </a:ext>
            </a:extLst>
          </p:cNvPr>
          <p:cNvSpPr>
            <a:spLocks noGrp="1"/>
          </p:cNvSpPr>
          <p:nvPr>
            <p:ph type="sldNum" sz="quarter" idx="12"/>
          </p:nvPr>
        </p:nvSpPr>
        <p:spPr/>
        <p:txBody>
          <a:bodyPr/>
          <a:lstStyle/>
          <a:p>
            <a:pPr>
              <a:defRPr/>
            </a:pPr>
            <a:fld id="{6695875E-1D8E-5C47-A1E8-9C990B064D39}" type="slidenum">
              <a:rPr lang="en-US" altLang="ko-KR" smtClean="0"/>
              <a:pPr>
                <a:defRPr/>
              </a:pPr>
              <a:t>5</a:t>
            </a:fld>
            <a:endParaRPr lang="en-US" altLang="ko-KR"/>
          </a:p>
        </p:txBody>
      </p:sp>
      <p:sp>
        <p:nvSpPr>
          <p:cNvPr id="2" name="标题 1">
            <a:extLst>
              <a:ext uri="{FF2B5EF4-FFF2-40B4-BE49-F238E27FC236}">
                <a16:creationId xmlns:a16="http://schemas.microsoft.com/office/drawing/2014/main" id="{F1D0F7B3-03CE-9D9D-758D-687E215497A1}"/>
              </a:ext>
            </a:extLst>
          </p:cNvPr>
          <p:cNvSpPr>
            <a:spLocks noGrp="1"/>
          </p:cNvSpPr>
          <p:nvPr>
            <p:ph type="title" idx="4294967295"/>
          </p:nvPr>
        </p:nvSpPr>
        <p:spPr>
          <a:xfrm>
            <a:off x="0" y="533400"/>
            <a:ext cx="8020050" cy="889000"/>
          </a:xfrm>
        </p:spPr>
        <p:txBody>
          <a:bodyPr/>
          <a:lstStyle/>
          <a:p>
            <a:r>
              <a:rPr kumimoji="1" lang="zh-CN" altLang="en-US" dirty="0"/>
              <a:t>应用</a:t>
            </a:r>
          </a:p>
        </p:txBody>
      </p:sp>
      <p:sp>
        <p:nvSpPr>
          <p:cNvPr id="3" name="内容占位符 2">
            <a:extLst>
              <a:ext uri="{FF2B5EF4-FFF2-40B4-BE49-F238E27FC236}">
                <a16:creationId xmlns:a16="http://schemas.microsoft.com/office/drawing/2014/main" id="{BF514EE2-CBA7-B9EA-568E-AF13D124215E}"/>
              </a:ext>
            </a:extLst>
          </p:cNvPr>
          <p:cNvSpPr>
            <a:spLocks noGrp="1"/>
          </p:cNvSpPr>
          <p:nvPr>
            <p:ph idx="4294967295"/>
          </p:nvPr>
        </p:nvSpPr>
        <p:spPr>
          <a:xfrm>
            <a:off x="842963" y="1363663"/>
            <a:ext cx="8301037" cy="5341937"/>
          </a:xfrm>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汉字处理：拼音输入法、手写识别、简繁转换</a:t>
            </a:r>
            <a:endParaRPr kumimoji="1" lang="en-US" altLang="zh-CN" sz="2400" dirty="0">
              <a:latin typeface="Microsoft YaHei" panose="020B0503020204020204" pitchFamily="34" charset="-122"/>
              <a:ea typeface="Microsoft YaHei" panose="020B0503020204020204" pitchFamily="34" charset="-122"/>
            </a:endParaRPr>
          </a:p>
          <a:p>
            <a:pPr indent="342900">
              <a:lnSpc>
                <a:spcPct val="150000"/>
              </a:lnSpc>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“发”</a:t>
            </a:r>
            <a:r>
              <a:rPr kumimoji="1" lang="en-US" altLang="zh-CN" sz="2400" dirty="0">
                <a:latin typeface="Microsoft YaHei" panose="020B0503020204020204" pitchFamily="34" charset="-122"/>
                <a:ea typeface="Microsoft YaHei" panose="020B0503020204020204" pitchFamily="34" charset="-122"/>
              </a:rPr>
              <a:t>-&gt;</a:t>
            </a:r>
            <a:r>
              <a:rPr kumimoji="1" lang="zh-CN" altLang="en-US" sz="2400" dirty="0">
                <a:latin typeface="Microsoft YaHei" panose="020B0503020204020204" pitchFamily="34" charset="-122"/>
                <a:ea typeface="Microsoft YaHei" panose="020B0503020204020204" pitchFamily="34" charset="-122"/>
              </a:rPr>
              <a:t>“發”还是“髮” </a:t>
            </a:r>
            <a:endParaRPr kumimoji="1" lang="en-US" altLang="zh-CN" sz="2400" dirty="0">
              <a:latin typeface="Microsoft YaHei" panose="020B0503020204020204" pitchFamily="34" charset="-122"/>
              <a:ea typeface="Microsoft YaHei" panose="020B0503020204020204" pitchFamily="34" charset="-122"/>
            </a:endParaRPr>
          </a:p>
          <a:p>
            <a:pPr indent="342900">
              <a:lnSpc>
                <a:spcPct val="150000"/>
              </a:lnSpc>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“物理地址”和“逻辑地址” </a:t>
            </a:r>
            <a:r>
              <a:rPr lang="zh-CN" altLang="en-US" sz="2400" dirty="0">
                <a:latin typeface="Microsoft YaHei" panose="020B0503020204020204" pitchFamily="34" charset="-122"/>
                <a:ea typeface="Microsoft YaHei" panose="020B0503020204020204" pitchFamily="34" charset="-122"/>
              </a:rPr>
              <a:t>转为“物理位址”和“邏輯位址” </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信息检索</a:t>
            </a:r>
            <a:r>
              <a:rPr lang="zh-CN" altLang="en-US" sz="2400" dirty="0">
                <a:latin typeface="Microsoft YaHei" panose="020B0503020204020204" pitchFamily="34" charset="-122"/>
                <a:ea typeface="Microsoft YaHei" panose="020B0503020204020204" pitchFamily="34" charset="-122"/>
              </a:rPr>
              <a:t>：</a:t>
            </a:r>
            <a:r>
              <a:rPr kumimoji="1" lang="en" altLang="zh-CN" sz="2400" dirty="0">
                <a:latin typeface="Microsoft YaHei" panose="020B0503020204020204" pitchFamily="34" charset="-122"/>
                <a:ea typeface="Microsoft YaHei" panose="020B0503020204020204" pitchFamily="34" charset="-122"/>
              </a:rPr>
              <a:t>Google </a:t>
            </a:r>
            <a:r>
              <a:rPr kumimoji="1" lang="zh-CN" altLang="en" sz="2400" dirty="0">
                <a:latin typeface="Microsoft YaHei" panose="020B0503020204020204" pitchFamily="34" charset="-122"/>
                <a:ea typeface="Microsoft YaHei" panose="020B0503020204020204" pitchFamily="34" charset="-122"/>
              </a:rPr>
              <a:t>、</a:t>
            </a:r>
            <a:r>
              <a:rPr kumimoji="1" lang="en" altLang="zh-CN" sz="2400" dirty="0">
                <a:latin typeface="Microsoft YaHei" panose="020B0503020204020204" pitchFamily="34" charset="-122"/>
                <a:ea typeface="Microsoft YaHei" panose="020B0503020204020204" pitchFamily="34" charset="-122"/>
              </a:rPr>
              <a:t>Baidu</a:t>
            </a:r>
          </a:p>
          <a:p>
            <a:pPr indent="342900">
              <a:lnSpc>
                <a:spcPct val="150000"/>
              </a:lnSpc>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分子查询串：</a:t>
            </a:r>
            <a:r>
              <a:rPr kumimoji="1" lang="zh-CN" altLang="en" sz="2400" dirty="0">
                <a:latin typeface="Microsoft YaHei" panose="020B0503020204020204" pitchFamily="34" charset="-122"/>
                <a:ea typeface="Microsoft YaHei" panose="020B0503020204020204" pitchFamily="34" charset="-122"/>
              </a:rPr>
              <a:t>上海</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皮肤病</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医院</a:t>
            </a:r>
            <a:endParaRPr kumimoji="1" lang="en"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内容分析</a:t>
            </a:r>
            <a:r>
              <a:rPr lang="zh-CN" altLang="en-US"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机器翻译、广告推荐</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语音处理</a:t>
            </a:r>
            <a:r>
              <a:rPr lang="zh-CN" altLang="en-US"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语音识别、语音合成</a:t>
            </a: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endParaRPr kumimoji="1" lang="zh-CN" altLang="en-US" dirty="0"/>
          </a:p>
        </p:txBody>
      </p:sp>
    </p:spTree>
    <p:extLst>
      <p:ext uri="{BB962C8B-B14F-4D97-AF65-F5344CB8AC3E}">
        <p14:creationId xmlns:p14="http://schemas.microsoft.com/office/powerpoint/2010/main" val="937526290"/>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5C4053-3763-2FFA-05D4-B11F957A567F}"/>
              </a:ext>
            </a:extLst>
          </p:cNvPr>
          <p:cNvSpPr>
            <a:spLocks noGrp="1"/>
          </p:cNvSpPr>
          <p:nvPr>
            <p:ph type="sldNum" sz="quarter" idx="12"/>
          </p:nvPr>
        </p:nvSpPr>
        <p:spPr/>
        <p:txBody>
          <a:bodyPr/>
          <a:lstStyle/>
          <a:p>
            <a:pPr>
              <a:defRPr/>
            </a:pPr>
            <a:fld id="{6695875E-1D8E-5C47-A1E8-9C990B064D39}" type="slidenum">
              <a:rPr lang="en-US" altLang="ko-KR" smtClean="0"/>
              <a:pPr>
                <a:defRPr/>
              </a:pPr>
              <a:t>50</a:t>
            </a:fld>
            <a:endParaRPr lang="en-US" altLang="ko-K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0" y="757238"/>
                <a:ext cx="8302625" cy="5408612"/>
              </a:xfrm>
            </p:spPr>
            <p:txBody>
              <a:bodyPr>
                <a:normAutofit/>
              </a:bodyPr>
              <a:lstStyle/>
              <a:p>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新句子</a:t>
                </a:r>
                <a14:m>
                  <m:oMath xmlns:m="http://schemas.openxmlformats.org/officeDocument/2006/math">
                    <m:r>
                      <a:rPr lang="en-US" sz="2400" i="1">
                        <a:latin typeface="Cambria Math" panose="02040503050406030204" pitchFamily="18" charset="0"/>
                        <a:ea typeface="SimSun" panose="02010600030101010101" pitchFamily="2" charset="-122"/>
                        <a:cs typeface="Times New Roman" panose="02020603050405020304" pitchFamily="18" charset="0"/>
                      </a:rPr>
                      <m:t>𝑝</m:t>
                    </m:r>
                    <m:r>
                      <a:rPr lang="en-US" sz="2400" i="1">
                        <a:latin typeface="Cambria Math" panose="02040503050406030204" pitchFamily="18" charset="0"/>
                        <a:ea typeface="SimSun" panose="02010600030101010101" pitchFamily="2" charset="-122"/>
                        <a:cs typeface="Times New Roman" panose="02020603050405020304" pitchFamily="18" charset="0"/>
                      </a:rPr>
                      <m:t>(</m:t>
                    </m:r>
                    <m:r>
                      <a:rPr lang="zh-CN" altLang="en-US" sz="2400" i="1">
                        <a:latin typeface="Cambria Math" panose="02040503050406030204" pitchFamily="18" charset="0"/>
                        <a:ea typeface="SimSun" panose="02010600030101010101" pitchFamily="2" charset="-122"/>
                        <a:cs typeface="Times New Roman" panose="02020603050405020304" pitchFamily="18" charset="0"/>
                      </a:rPr>
                      <m:t>商品</m:t>
                    </m:r>
                    <m:r>
                      <a:rPr lang="en-US" sz="2400" i="1">
                        <a:latin typeface="Cambria Math" panose="02040503050406030204" pitchFamily="18" charset="0"/>
                        <a:ea typeface="SimSun" panose="02010600030101010101" pitchFamily="2" charset="-122"/>
                        <a:cs typeface="Times New Roman" panose="02020603050405020304" pitchFamily="18" charset="0"/>
                      </a:rPr>
                      <m:t> </m:t>
                    </m:r>
                    <m:r>
                      <a:rPr lang="zh-CN" altLang="en-US" sz="2400" i="1">
                        <a:latin typeface="Cambria Math" panose="02040503050406030204" pitchFamily="18" charset="0"/>
                        <a:ea typeface="SimSun" panose="02010600030101010101" pitchFamily="2" charset="-122"/>
                        <a:cs typeface="Times New Roman" panose="02020603050405020304" pitchFamily="18" charset="0"/>
                      </a:rPr>
                      <m:t>和</m:t>
                    </m:r>
                    <m:r>
                      <a:rPr lang="en-US" sz="2400" i="1">
                        <a:latin typeface="Cambria Math" panose="02040503050406030204" pitchFamily="18" charset="0"/>
                        <a:ea typeface="SimSun" panose="02010600030101010101" pitchFamily="2" charset="-122"/>
                        <a:cs typeface="Times New Roman" panose="02020603050405020304" pitchFamily="18" charset="0"/>
                      </a:rPr>
                      <m:t> </m:t>
                    </m:r>
                    <m:r>
                      <a:rPr lang="zh-CN" altLang="en-US" sz="2400" i="1">
                        <a:latin typeface="Cambria Math" panose="02040503050406030204" pitchFamily="18" charset="0"/>
                        <a:ea typeface="SimSun" panose="02010600030101010101" pitchFamily="2" charset="-122"/>
                        <a:cs typeface="Times New Roman" panose="02020603050405020304" pitchFamily="18" charset="0"/>
                      </a:rPr>
                      <m:t>货币</m:t>
                    </m:r>
                    <m:r>
                      <a:rPr lang="en-US" sz="2400" i="1">
                        <a:latin typeface="Cambria Math" panose="02040503050406030204" pitchFamily="18" charset="0"/>
                        <a:ea typeface="SimSun" panose="02010600030101010101" pitchFamily="2" charset="-122"/>
                        <a:cs typeface="Times New Roman" panose="02020603050405020304" pitchFamily="18" charset="0"/>
                      </a:rPr>
                      <m:t>)</m:t>
                    </m:r>
                  </m:oMath>
                </a14:m>
                <a:endParaRPr lang="en-US" sz="2400" dirty="0">
                  <a:latin typeface="Microsoft YaHei" panose="020B0503020204020204" pitchFamily="34" charset="-122"/>
                  <a:ea typeface="Microsoft YaHei" panose="020B0503020204020204" pitchFamily="34" charset="-122"/>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xfrm>
                <a:off x="421481" y="757340"/>
                <a:ext cx="8301038" cy="5407963"/>
              </a:xfrm>
              <a:blipFill>
                <a:blip r:embed="rId3"/>
                <a:stretch>
                  <a:fillRect l="-1070" t="-937"/>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2B03E8E-967A-3944-8AD7-6941FFD132E2}"/>
                  </a:ext>
                </a:extLst>
              </p:cNvPr>
              <p:cNvSpPr/>
              <p:nvPr/>
            </p:nvSpPr>
            <p:spPr>
              <a:xfrm>
                <a:off x="611560" y="1739913"/>
                <a:ext cx="7738080" cy="94647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en-US" sz="2000" i="1" smtClean="0">
                              <a:latin typeface="Cambria Math" panose="02040503050406030204" pitchFamily="18" charset="0"/>
                            </a:rPr>
                          </m:ctrlPr>
                        </m:mPr>
                        <m:mr>
                          <m:e>
                            <m:d>
                              <m:dPr>
                                <m:begChr m:val=""/>
                                <m:ctrlPr>
                                  <a:rPr lang="en-US" sz="2000" i="1">
                                    <a:latin typeface="Cambria Math" panose="02040503050406030204" pitchFamily="18" charset="0"/>
                                  </a:rPr>
                                </m:ctrlPr>
                              </m:dPr>
                              <m:e>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商品</m:t>
                                </m:r>
                                <m:r>
                                  <a:rPr lang="zh-CN" altLang="en-US" sz="2000" b="0" i="0" smtClean="0">
                                    <a:latin typeface="Cambria Math" panose="02040503050406030204" pitchFamily="18" charset="0"/>
                                  </a:rPr>
                                  <m:t> </m:t>
                                </m:r>
                                <m:r>
                                  <a:rPr lang="en-US" sz="2000">
                                    <a:latin typeface="Cambria Math" panose="02040503050406030204" pitchFamily="18" charset="0"/>
                                  </a:rPr>
                                  <m:t>和</m:t>
                                </m:r>
                                <m:r>
                                  <a:rPr lang="zh-CN" altLang="en-US" sz="2000" b="0" i="0" smtClean="0">
                                    <a:latin typeface="Cambria Math" panose="02040503050406030204" pitchFamily="18" charset="0"/>
                                  </a:rPr>
                                  <m:t> </m:t>
                                </m:r>
                                <m:r>
                                  <a:rPr lang="en-US" sz="2000">
                                    <a:latin typeface="Cambria Math" panose="02040503050406030204" pitchFamily="18" charset="0"/>
                                  </a:rPr>
                                  <m:t>货币</m:t>
                                </m:r>
                              </m:e>
                            </m:d>
                          </m:e>
                          <m:e>
                            <m:d>
                              <m:dPr>
                                <m:begChr m:val=""/>
                                <m:ctrlPr>
                                  <a:rPr lang="en-US" sz="2000" i="1">
                                    <a:latin typeface="Cambria Math" panose="02040503050406030204" pitchFamily="18" charset="0"/>
                                  </a:rPr>
                                </m:ctrlPr>
                              </m:dPr>
                              <m:e>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商品</m:t>
                                </m:r>
                                <m:r>
                                  <a:rPr lang="en-US" sz="2000">
                                    <a:latin typeface="Cambria Math" panose="02040503050406030204" pitchFamily="18" charset="0"/>
                                  </a:rPr>
                                  <m:t>|</m:t>
                                </m:r>
                                <m:r>
                                  <m:rPr>
                                    <m:nor/>
                                  </m:rPr>
                                  <a:rPr lang="en-US" sz="2000" i="1">
                                    <a:latin typeface="Cambria Math" panose="02040503050406030204" pitchFamily="18" charset="0"/>
                                  </a:rPr>
                                  <m:t>BOS</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和</m:t>
                                </m:r>
                                <m:r>
                                  <a:rPr lang="en-US" sz="2000">
                                    <a:latin typeface="Cambria Math" panose="02040503050406030204" pitchFamily="18" charset="0"/>
                                  </a:rPr>
                                  <m:t>|</m:t>
                                </m:r>
                                <m:r>
                                  <a:rPr lang="en-US" sz="2000">
                                    <a:latin typeface="Cambria Math" panose="02040503050406030204" pitchFamily="18" charset="0"/>
                                  </a:rPr>
                                  <m:t>商品</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a:latin typeface="Cambria Math" panose="02040503050406030204" pitchFamily="18" charset="0"/>
                                  </a:rPr>
                                  <m:t>货币</m:t>
                                </m:r>
                                <m:r>
                                  <a:rPr lang="en-US" sz="2000">
                                    <a:latin typeface="Cambria Math" panose="02040503050406030204" pitchFamily="18" charset="0"/>
                                  </a:rPr>
                                  <m:t>|</m:t>
                                </m:r>
                                <m:r>
                                  <a:rPr lang="en-US" sz="2000">
                                    <a:latin typeface="Cambria Math" panose="02040503050406030204" pitchFamily="18" charset="0"/>
                                  </a:rPr>
                                  <m:t>和</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m:rPr>
                                    <m:nor/>
                                  </m:rPr>
                                  <a:rPr lang="en-US" sz="2000" i="1">
                                    <a:latin typeface="Cambria Math" panose="02040503050406030204" pitchFamily="18" charset="0"/>
                                  </a:rPr>
                                  <m:t>EOS</m:t>
                                </m:r>
                                <m:r>
                                  <a:rPr lang="en-US" sz="2000">
                                    <a:latin typeface="Cambria Math" panose="02040503050406030204" pitchFamily="18" charset="0"/>
                                  </a:rPr>
                                  <m:t>|</m:t>
                                </m:r>
                                <m:r>
                                  <a:rPr lang="en-US" sz="2000">
                                    <a:latin typeface="Cambria Math" panose="02040503050406030204" pitchFamily="18" charset="0"/>
                                  </a:rPr>
                                  <m:t>货币</m:t>
                                </m:r>
                              </m:e>
                            </m:d>
                          </m:e>
                        </m:mr>
                        <m:mr>
                          <m:e/>
                          <m:e/>
                        </m:mr>
                        <m:mr>
                          <m:e/>
                          <m:e/>
                        </m:mr>
                      </m:m>
                    </m:oMath>
                  </m:oMathPara>
                </a14:m>
                <a:endParaRPr lang="en-US" sz="1800" dirty="0"/>
              </a:p>
            </p:txBody>
          </p:sp>
        </mc:Choice>
        <mc:Fallback xmlns="">
          <p:sp>
            <p:nvSpPr>
              <p:cNvPr id="6" name="Rectangle 5">
                <a:extLst>
                  <a:ext uri="{FF2B5EF4-FFF2-40B4-BE49-F238E27FC236}">
                    <a16:creationId xmlns:a16="http://schemas.microsoft.com/office/drawing/2014/main" id="{D2B03E8E-967A-3944-8AD7-6941FFD132E2}"/>
                  </a:ext>
                </a:extLst>
              </p:cNvPr>
              <p:cNvSpPr>
                <a:spLocks noRot="1" noChangeAspect="1" noMove="1" noResize="1" noEditPoints="1" noAdjustHandles="1" noChangeArrowheads="1" noChangeShapeType="1" noTextEdit="1"/>
              </p:cNvSpPr>
              <p:nvPr/>
            </p:nvSpPr>
            <p:spPr>
              <a:xfrm>
                <a:off x="611560" y="1739913"/>
                <a:ext cx="7738080" cy="946478"/>
              </a:xfrm>
              <a:prstGeom prst="rect">
                <a:avLst/>
              </a:prstGeom>
              <a:blipFill>
                <a:blip r:embed="rId4"/>
                <a:stretch>
                  <a:fillRect t="-51316" r="-1967"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476623-18F5-DA2F-9396-FE71ED2B1175}"/>
                  </a:ext>
                </a:extLst>
              </p:cNvPr>
              <p:cNvSpPr txBox="1"/>
              <p:nvPr/>
            </p:nvSpPr>
            <p:spPr>
              <a:xfrm>
                <a:off x="2425453" y="2301882"/>
                <a:ext cx="2365391"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2</m:t>
                          </m:r>
                        </m:num>
                        <m:den>
                          <m:r>
                            <a:rPr lang="en-US" altLang="zh-CN" sz="2000">
                              <a:latin typeface="Cambria Math" panose="02040503050406030204" pitchFamily="18" charset="0"/>
                            </a:rPr>
                            <m:t>3</m:t>
                          </m:r>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2</m:t>
                          </m:r>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2</m:t>
                          </m:r>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1</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6</m:t>
                          </m:r>
                        </m:den>
                      </m:f>
                    </m:oMath>
                  </m:oMathPara>
                </a14:m>
                <a:endParaRPr kumimoji="1" lang="zh-CN" altLang="en-US" sz="2000" dirty="0"/>
              </a:p>
            </p:txBody>
          </p:sp>
        </mc:Choice>
        <mc:Fallback xmlns="">
          <p:sp>
            <p:nvSpPr>
              <p:cNvPr id="7" name="文本框 6">
                <a:extLst>
                  <a:ext uri="{FF2B5EF4-FFF2-40B4-BE49-F238E27FC236}">
                    <a16:creationId xmlns:a16="http://schemas.microsoft.com/office/drawing/2014/main" id="{8E476623-18F5-DA2F-9396-FE71ED2B1175}"/>
                  </a:ext>
                </a:extLst>
              </p:cNvPr>
              <p:cNvSpPr txBox="1">
                <a:spLocks noRot="1" noChangeAspect="1" noMove="1" noResize="1" noEditPoints="1" noAdjustHandles="1" noChangeArrowheads="1" noChangeShapeType="1" noTextEdit="1"/>
              </p:cNvSpPr>
              <p:nvPr/>
            </p:nvSpPr>
            <p:spPr>
              <a:xfrm>
                <a:off x="2425453" y="2301882"/>
                <a:ext cx="2365391" cy="670568"/>
              </a:xfrm>
              <a:prstGeom prst="rect">
                <a:avLst/>
              </a:prstGeom>
              <a:blipFill>
                <a:blip r:embed="rId5"/>
                <a:stretch>
                  <a:fillRect b="-5556"/>
                </a:stretch>
              </a:blipFill>
            </p:spPr>
            <p:txBody>
              <a:bodyPr/>
              <a:lstStyle/>
              <a:p>
                <a:r>
                  <a:rPr lang="zh-CN" altLang="en-US">
                    <a:noFill/>
                  </a:rPr>
                  <a:t> </a:t>
                </a:r>
              </a:p>
            </p:txBody>
          </p:sp>
        </mc:Fallback>
      </mc:AlternateContent>
      <p:sp>
        <p:nvSpPr>
          <p:cNvPr id="13" name="Rectangle 4">
            <a:extLst>
              <a:ext uri="{FF2B5EF4-FFF2-40B4-BE49-F238E27FC236}">
                <a16:creationId xmlns:a16="http://schemas.microsoft.com/office/drawing/2014/main" id="{AC0114BA-3CAB-4CF0-F209-527B2D56E09C}"/>
              </a:ext>
            </a:extLst>
          </p:cNvPr>
          <p:cNvSpPr/>
          <p:nvPr/>
        </p:nvSpPr>
        <p:spPr>
          <a:xfrm>
            <a:off x="629329" y="3926851"/>
            <a:ext cx="4572000" cy="1672253"/>
          </a:xfrm>
          <a:prstGeom prst="rect">
            <a:avLst/>
          </a:prstGeom>
        </p:spPr>
        <p:txBody>
          <a:bodyPr>
            <a:spAutoFit/>
          </a:bodyPr>
          <a:lstStyle/>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微型语料库</a:t>
            </a:r>
            <a:endParaRPr lang="en-US" altLang="zh-CN" dirty="0">
              <a:latin typeface="Consolas" panose="020B0609020204030204" pitchFamily="49" charset="0"/>
              <a:ea typeface="SimSun" panose="02010600030101010101" pitchFamily="2" charset="-122"/>
              <a:cs typeface="Times New Roman" panose="02020603050405020304" pitchFamily="18" charset="0"/>
            </a:endParaRPr>
          </a:p>
          <a:p>
            <a:pPr latinLnBrk="1">
              <a:spcAft>
                <a:spcPts val="75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商品 和 服务</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商品 和服 物美价廉</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服务 和 货币</a:t>
            </a:r>
            <a:endParaRPr lang="en-US" dirty="0">
              <a:latin typeface="Consolas" panose="020B0609020204030204" pitchFamily="49"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44026422"/>
      </p:ext>
    </p:extLst>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A15C671-82AB-94B2-FC34-BDFF9CEB773F}"/>
              </a:ext>
            </a:extLst>
          </p:cNvPr>
          <p:cNvSpPr>
            <a:spLocks noGrp="1"/>
          </p:cNvSpPr>
          <p:nvPr>
            <p:ph type="sldNum" sz="quarter" idx="12"/>
          </p:nvPr>
        </p:nvSpPr>
        <p:spPr/>
        <p:txBody>
          <a:bodyPr/>
          <a:lstStyle/>
          <a:p>
            <a:pPr>
              <a:defRPr/>
            </a:pPr>
            <a:fld id="{6695875E-1D8E-5C47-A1E8-9C990B064D39}" type="slidenum">
              <a:rPr lang="en-US" altLang="ko-KR" smtClean="0"/>
              <a:pPr>
                <a:defRPr/>
              </a:pPr>
              <a:t>51</a:t>
            </a:fld>
            <a:endParaRPr lang="en-US" altLang="ko-KR" dirty="0"/>
          </a:p>
        </p:txBody>
      </p:sp>
      <p:sp>
        <p:nvSpPr>
          <p:cNvPr id="2" name="标题 1">
            <a:extLst>
              <a:ext uri="{FF2B5EF4-FFF2-40B4-BE49-F238E27FC236}">
                <a16:creationId xmlns:a16="http://schemas.microsoft.com/office/drawing/2014/main" id="{22E4912F-143A-A99C-1CD7-343783398FE7}"/>
              </a:ext>
            </a:extLst>
          </p:cNvPr>
          <p:cNvSpPr>
            <a:spLocks noGrp="1"/>
          </p:cNvSpPr>
          <p:nvPr>
            <p:ph type="title" idx="4294967295"/>
          </p:nvPr>
        </p:nvSpPr>
        <p:spPr>
          <a:xfrm>
            <a:off x="0" y="533400"/>
            <a:ext cx="8020050" cy="889000"/>
          </a:xfrm>
        </p:spPr>
        <p:txBody>
          <a:bodyPr>
            <a:normAutofit fontScale="90000"/>
          </a:bodyPr>
          <a:lstStyle/>
          <a:p>
            <a:r>
              <a:rPr lang="en-US" altLang="zh-CN" dirty="0"/>
              <a:t>2.5.2 N-</a:t>
            </a:r>
            <a:r>
              <a:rPr lang="en-US" altLang="zh-CN" dirty="0" err="1"/>
              <a:t>gram语言模型</a:t>
            </a:r>
            <a:r>
              <a:rPr lang="zh-CN" altLang="en-US" dirty="0"/>
              <a:t>（</a:t>
            </a:r>
            <a:r>
              <a:rPr lang="en-US" altLang="zh-CN" dirty="0"/>
              <a:t>N</a:t>
            </a:r>
            <a:r>
              <a:rPr lang="zh-CN" altLang="en-US" dirty="0"/>
              <a:t>元语法）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77900C2-5BAE-9E00-4C2A-80FCBC7ECC7B}"/>
                  </a:ext>
                </a:extLst>
              </p:cNvPr>
              <p:cNvSpPr>
                <a:spLocks noGrp="1"/>
              </p:cNvSpPr>
              <p:nvPr>
                <p:ph idx="4294967295"/>
              </p:nvPr>
            </p:nvSpPr>
            <p:spPr>
              <a:xfrm>
                <a:off x="669925" y="1422400"/>
                <a:ext cx="8474075" cy="4572000"/>
              </a:xfrm>
            </p:spPr>
            <p:txBody>
              <a:bodyPr>
                <a:normAutofit fontScale="92500" lnSpcReduction="10000"/>
              </a:bodyPr>
              <a:lstStyle/>
              <a:p>
                <a:pPr>
                  <a:lnSpc>
                    <a:spcPct val="150000"/>
                  </a:lnSpc>
                </a:pPr>
                <a:r>
                  <a:rPr lang="zh-CN" altLang="en-US" dirty="0">
                    <a:latin typeface="Microsoft YaHei" panose="020B0503020204020204" pitchFamily="34" charset="-122"/>
                    <a:ea typeface="Microsoft YaHei" panose="020B0503020204020204" pitchFamily="34" charset="-122"/>
                  </a:rPr>
                  <a:t>二元语法模型可以推广到三元语法模型，再推广到</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元语法模型</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元语法对于下一个单词的条件概率逼近的通用等式是：</a:t>
                </a:r>
                <a14:m>
                  <m:oMath xmlns:m="http://schemas.openxmlformats.org/officeDocument/2006/math">
                    <m:r>
                      <a:rPr lang="en-US" altLang="zh-CN"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altLang="zh-CN" b="0" i="1" smtClean="0">
                                <a:latin typeface="Cambria Math" panose="02040503050406030204" pitchFamily="18" charset="0"/>
                                <a:ea typeface="SimSun" panose="02010600030101010101" pitchFamily="2" charset="-122"/>
                                <a:cs typeface="Times New Roman" panose="02020603050405020304" pitchFamily="18" charset="0"/>
                              </a:rPr>
                            </m:ctrlPr>
                          </m:sSubSupPr>
                          <m:e>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b>
                          <m:sup>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𝑖</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p>
                        </m:sSubSup>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altLang="zh-CN" i="1" smtClean="0">
                            <a:latin typeface="Cambria Math" panose="02040503050406030204" pitchFamily="18" charset="0"/>
                            <a:ea typeface="SimSun" panose="02010600030101010101" pitchFamily="2" charset="-122"/>
                            <a:cs typeface="Times New Roman" panose="02020603050405020304" pitchFamily="18" charset="0"/>
                          </a:rPr>
                        </m:ctrlPr>
                      </m:sSubSupPr>
                      <m:e>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𝑖</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𝑁</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b>
                      <m:sup>
                        <m:r>
                          <a:rPr lang="en-US" altLang="zh-CN" b="0" i="1" smtClean="0">
                            <a:latin typeface="Cambria Math" panose="02040503050406030204" pitchFamily="18" charset="0"/>
                            <a:ea typeface="SimSun" panose="02010600030101010101" pitchFamily="2" charset="-122"/>
                            <a:cs typeface="Times New Roman" panose="02020603050405020304" pitchFamily="18" charset="0"/>
                          </a:rPr>
                          <m:t>𝑖</m:t>
                        </m:r>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sup>
                    </m:sSubSup>
                    <m:r>
                      <a:rPr lang="en-US" altLang="zh-CN" b="0" i="1" smtClean="0">
                        <a:latin typeface="Cambria Math" panose="02040503050406030204" pitchFamily="18" charset="0"/>
                        <a:ea typeface="Cambria Math" panose="02040503050406030204" pitchFamily="18" charset="0"/>
                      </a:rPr>
                      <m:t>)</m:t>
                    </m:r>
                  </m:oMath>
                </a14:m>
                <a:endParaRPr lang="en-US" altLang="zh-CN" dirty="0">
                  <a:latin typeface="Microsoft YaHei" panose="020B0503020204020204" pitchFamily="34" charset="-122"/>
                  <a:ea typeface="Microsoft YaHei" panose="020B0503020204020204" pitchFamily="34" charset="-122"/>
                </a:endParaRPr>
              </a:p>
              <a:p>
                <a:pPr>
                  <a:spcBef>
                    <a:spcPts val="675"/>
                  </a:spcBef>
                  <a:spcAft>
                    <a:spcPts val="675"/>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a:t>
                </a:r>
                <a14:m>
                  <m:oMath xmlns:m="http://schemas.openxmlformats.org/officeDocument/2006/math">
                    <m:r>
                      <a:rPr lang="en-US" altLang="zh-CN" i="1">
                        <a:latin typeface="Cambria Math" panose="02040503050406030204" pitchFamily="18" charset="0"/>
                        <a:ea typeface="SimSun" panose="02010600030101010101" pitchFamily="2" charset="-122"/>
                        <a:cs typeface="Times New Roman" panose="02020603050405020304" pitchFamily="18" charset="0"/>
                      </a:rPr>
                      <m:t>𝑛</m:t>
                    </m:r>
                    <m:r>
                      <a:rPr lang="en-US" altLang="zh-CN" i="1">
                        <a:latin typeface="Cambria Math" panose="02040503050406030204" pitchFamily="18" charset="0"/>
                        <a:ea typeface="SimSun" panose="02010600030101010101" pitchFamily="2" charset="-122"/>
                        <a:cs typeface="Times New Roman" panose="02020603050405020304" pitchFamily="18" charset="0"/>
                      </a:rPr>
                      <m:t>=3</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时的</a:t>
                </a:r>
                <a:r>
                  <a:rPr lang="en-US" altLang="zh-CN" i="1"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元语法称为三元语法（</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trigram</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675"/>
                  </a:spcBef>
                  <a:spcAft>
                    <a:spcPts val="675"/>
                  </a:spcAft>
                  <a:buNone/>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SimSu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sz="28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r>
                                <a:rPr lang="en-US" altLang="zh-CN" sz="2800" b="0" i="1" smtClean="0">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sub>
                      </m:sSub>
                      <m:r>
                        <a:rPr lang="en-US" altLang="zh-CN" sz="28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r>
                            <a:rPr lang="en-US" altLang="zh-CN" sz="2800" b="0" i="1" smtClean="0">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800" i="1">
                              <a:latin typeface="Cambria Math" panose="02040503050406030204" pitchFamily="18" charset="0"/>
                              <a:ea typeface="SimSun" panose="02010600030101010101" pitchFamily="2" charset="-122"/>
                              <a:cs typeface="Times New Roman" panose="02020603050405020304" pitchFamily="18" charset="0"/>
                            </a:rPr>
                            <m:t>𝑖</m:t>
                          </m:r>
                          <m:r>
                            <a:rPr lang="en-US" altLang="zh-CN" sz="2800" i="1">
                              <a:latin typeface="Cambria Math" panose="02040503050406030204" pitchFamily="18" charset="0"/>
                              <a:ea typeface="SimSun" panose="02010600030101010101" pitchFamily="2" charset="-122"/>
                              <a:cs typeface="Times New Roman" panose="02020603050405020304" pitchFamily="18" charset="0"/>
                            </a:rPr>
                            <m:t>−2</m:t>
                          </m:r>
                        </m:sub>
                      </m:s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75"/>
                  </a:spcBef>
                  <a:spcAft>
                    <a:spcPts val="675"/>
                  </a:spcAft>
                </a:pPr>
                <a14:m>
                  <m:oMath xmlns:m="http://schemas.openxmlformats.org/officeDocument/2006/math">
                    <m:r>
                      <a:rPr lang="en-US" altLang="zh-CN" i="1">
                        <a:latin typeface="Cambria Math" panose="02040503050406030204" pitchFamily="18" charset="0"/>
                        <a:ea typeface="SimSun" panose="02010600030101010101" pitchFamily="2" charset="-122"/>
                        <a:cs typeface="Times New Roman" panose="02020603050405020304" pitchFamily="18" charset="0"/>
                      </a:rPr>
                      <m:t>𝑛</m:t>
                    </m:r>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SimSun" panose="02010600030101010101" pitchFamily="2" charset="-122"/>
                        <a:cs typeface="Times New Roman" panose="02020603050405020304" pitchFamily="18" charset="0"/>
                      </a:rPr>
                      <m:t>4</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时数据稀疏和计算代价变得显著，实际工程中几乎不使用</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endParaRPr lang="en-US" altLang="zh-CN" dirty="0">
                  <a:latin typeface="Microsoft YaHei" panose="020B0503020204020204" pitchFamily="34" charset="-122"/>
                  <a:ea typeface="Microsoft YaHei" panose="020B0503020204020204" pitchFamily="34" charset="-122"/>
                </a:endParaRPr>
              </a:p>
            </p:txBody>
          </p:sp>
        </mc:Choice>
        <mc:Fallback xmlns="">
          <p:sp>
            <p:nvSpPr>
              <p:cNvPr id="3" name="内容占位符 2">
                <a:extLst>
                  <a:ext uri="{FF2B5EF4-FFF2-40B4-BE49-F238E27FC236}">
                    <a16:creationId xmlns:a16="http://schemas.microsoft.com/office/drawing/2014/main" id="{777900C2-5BAE-9E00-4C2A-80FCBC7ECC7B}"/>
                  </a:ext>
                </a:extLst>
              </p:cNvPr>
              <p:cNvSpPr>
                <a:spLocks noGrp="1" noRot="1" noChangeAspect="1" noMove="1" noResize="1" noEditPoints="1" noAdjustHandles="1" noChangeArrowheads="1" noChangeShapeType="1" noTextEdit="1"/>
              </p:cNvSpPr>
              <p:nvPr>
                <p:ph idx="4294967295"/>
              </p:nvPr>
            </p:nvSpPr>
            <p:spPr>
              <a:xfrm>
                <a:off x="669925" y="1422400"/>
                <a:ext cx="8474075" cy="4572000"/>
              </a:xfrm>
              <a:blipFill>
                <a:blip r:embed="rId3"/>
                <a:stretch>
                  <a:fillRect l="-1151" r="-28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6773056"/>
      </p:ext>
    </p:extLst>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7b0a202020202262756c6c6574223a20227b5c2263617465676f727949645c223a31303030362c5c2274656d706c61746549645c223a32303233313236327d220a7d0a"/>
          <p:cNvSpPr txBox="1"/>
          <p:nvPr/>
        </p:nvSpPr>
        <p:spPr>
          <a:xfrm>
            <a:off x="395536" y="1093634"/>
            <a:ext cx="7776864" cy="557768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50000"/>
              </a:lnSpc>
            </a:pPr>
            <a:r>
              <a:rPr lang="zh-CN" altLang="en-US" sz="2000" dirty="0">
                <a:solidFill>
                  <a:srgbClr val="00B050"/>
                </a:solidFill>
                <a:latin typeface="Calibri" panose="020F0502020204030204" pitchFamily="34" charset="0"/>
              </a:rPr>
              <a:t>①</a:t>
            </a:r>
            <a:r>
              <a:rPr lang="en-US" altLang="zh-CN" sz="2000" dirty="0">
                <a:solidFill>
                  <a:srgbClr val="00B050"/>
                </a:solidFill>
                <a:latin typeface="Calibri" panose="020F0502020204030204" pitchFamily="34" charset="0"/>
              </a:rPr>
              <a:t> </a:t>
            </a:r>
            <a:r>
              <a:rPr lang="zh-CN" altLang="en-US" sz="2000" dirty="0">
                <a:solidFill>
                  <a:srgbClr val="00B050"/>
                </a:solidFill>
              </a:rPr>
              <a:t>待分词文本。</a:t>
            </a:r>
            <a:endParaRPr lang="en-US" altLang="zh-CN" sz="2000" dirty="0">
              <a:solidFill>
                <a:srgbClr val="00B050"/>
              </a:solidFill>
            </a:endParaRPr>
          </a:p>
          <a:p>
            <a:pPr>
              <a:lnSpc>
                <a:spcPct val="150000"/>
              </a:lnSpc>
            </a:pPr>
            <a:r>
              <a:rPr lang="en-US" altLang="zh-CN" sz="2000" dirty="0">
                <a:solidFill>
                  <a:schemeClr val="tx1">
                    <a:lumMod val="95000"/>
                    <a:lumOff val="5000"/>
                  </a:schemeClr>
                </a:solidFill>
              </a:rPr>
              <a:t>      </a:t>
            </a:r>
            <a:r>
              <a:rPr lang="zh-CN" altLang="en-US" sz="2000" dirty="0">
                <a:solidFill>
                  <a:schemeClr val="tx1">
                    <a:lumMod val="95000"/>
                    <a:lumOff val="5000"/>
                  </a:schemeClr>
                </a:solidFill>
              </a:rPr>
              <a:t> </a:t>
            </a:r>
            <a:r>
              <a:rPr lang="en-US" altLang="zh-CN" sz="2000" dirty="0">
                <a:solidFill>
                  <a:schemeClr val="tx1">
                    <a:lumMod val="95000"/>
                    <a:lumOff val="5000"/>
                  </a:schemeClr>
                </a:solidFill>
              </a:rPr>
              <a:t>X = " </a:t>
            </a:r>
            <a:r>
              <a:rPr lang="zh-CN" altLang="en-US" sz="2000" dirty="0">
                <a:solidFill>
                  <a:schemeClr val="tx1">
                    <a:lumMod val="95000"/>
                    <a:lumOff val="5000"/>
                  </a:schemeClr>
                </a:solidFill>
              </a:rPr>
              <a:t>我喜欢观赏日出 </a:t>
            </a:r>
            <a:r>
              <a:rPr lang="en-US" altLang="zh-CN" sz="2000" dirty="0">
                <a:solidFill>
                  <a:schemeClr val="tx1">
                    <a:lumMod val="95000"/>
                    <a:lumOff val="5000"/>
                  </a:schemeClr>
                </a:solidFill>
              </a:rPr>
              <a:t>" </a:t>
            </a:r>
          </a:p>
          <a:p>
            <a:pPr>
              <a:lnSpc>
                <a:spcPct val="150000"/>
              </a:lnSpc>
            </a:pPr>
            <a:r>
              <a:rPr lang="zh-CN" altLang="en-US" sz="2000" dirty="0">
                <a:solidFill>
                  <a:srgbClr val="00B050"/>
                </a:solidFill>
                <a:latin typeface="Calibri" panose="020F0502020204030204" pitchFamily="34" charset="0"/>
              </a:rPr>
              <a:t>②</a:t>
            </a:r>
            <a:r>
              <a:rPr lang="en-US" altLang="zh-CN" sz="2000" dirty="0">
                <a:solidFill>
                  <a:srgbClr val="00B050"/>
                </a:solidFill>
                <a:latin typeface="Calibri" panose="020F0502020204030204" pitchFamily="34" charset="0"/>
              </a:rPr>
              <a:t> </a:t>
            </a:r>
            <a:r>
              <a:rPr lang="zh-CN" altLang="en-US" sz="2000" dirty="0">
                <a:solidFill>
                  <a:srgbClr val="00B050"/>
                </a:solidFill>
              </a:rPr>
              <a:t>对于待分词文本提出分词方案。</a:t>
            </a:r>
            <a:endParaRPr lang="en-US" altLang="zh-CN" sz="2000" dirty="0">
              <a:solidFill>
                <a:srgbClr val="00B050"/>
              </a:solidFill>
            </a:endParaRPr>
          </a:p>
          <a:p>
            <a:pPr>
              <a:lnSpc>
                <a:spcPct val="150000"/>
              </a:lnSpc>
            </a:pPr>
            <a:r>
              <a:rPr lang="en-US" altLang="zh-CN" sz="2000" dirty="0">
                <a:solidFill>
                  <a:srgbClr val="00B050"/>
                </a:solidFill>
              </a:rPr>
              <a:t>    </a:t>
            </a:r>
            <a:r>
              <a:rPr lang="en-US" altLang="zh-CN" sz="2000" dirty="0">
                <a:solidFill>
                  <a:schemeClr val="tx1">
                    <a:lumMod val="95000"/>
                    <a:lumOff val="5000"/>
                  </a:schemeClr>
                </a:solidFill>
              </a:rPr>
              <a:t>Y1 = {" </a:t>
            </a:r>
            <a:r>
              <a:rPr lang="zh-CN" altLang="en-US" sz="2000" dirty="0">
                <a:solidFill>
                  <a:schemeClr val="tx1">
                    <a:lumMod val="95000"/>
                    <a:lumOff val="5000"/>
                  </a:schemeClr>
                </a:solidFill>
              </a:rPr>
              <a:t>我喜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欢观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赏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日出 </a:t>
            </a:r>
            <a:r>
              <a:rPr lang="en-US" altLang="zh-CN" sz="2000" dirty="0">
                <a:solidFill>
                  <a:schemeClr val="tx1">
                    <a:lumMod val="95000"/>
                    <a:lumOff val="5000"/>
                  </a:schemeClr>
                </a:solidFill>
              </a:rPr>
              <a:t>"} </a:t>
            </a:r>
          </a:p>
          <a:p>
            <a:pPr>
              <a:lnSpc>
                <a:spcPct val="150000"/>
              </a:lnSpc>
            </a:pPr>
            <a:r>
              <a:rPr lang="en-US" altLang="zh-CN" sz="2000" dirty="0">
                <a:solidFill>
                  <a:schemeClr val="tx1">
                    <a:lumMod val="95000"/>
                    <a:lumOff val="5000"/>
                  </a:schemeClr>
                </a:solidFill>
              </a:rPr>
              <a:t>    Y2 = {" </a:t>
            </a:r>
            <a:r>
              <a:rPr lang="zh-CN" altLang="en-US" sz="2000" dirty="0">
                <a:solidFill>
                  <a:schemeClr val="tx1">
                    <a:lumMod val="95000"/>
                    <a:lumOff val="5000"/>
                  </a:schemeClr>
                </a:solidFill>
              </a:rPr>
              <a:t>我喜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欢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观赏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日出 </a:t>
            </a:r>
            <a:r>
              <a:rPr lang="en-US" altLang="zh-CN" sz="2000" dirty="0">
                <a:solidFill>
                  <a:schemeClr val="tx1">
                    <a:lumMod val="95000"/>
                    <a:lumOff val="5000"/>
                  </a:schemeClr>
                </a:solidFill>
              </a:rPr>
              <a:t>"} </a:t>
            </a:r>
          </a:p>
          <a:p>
            <a:pPr>
              <a:lnSpc>
                <a:spcPct val="150000"/>
              </a:lnSpc>
            </a:pPr>
            <a:r>
              <a:rPr lang="en-US" altLang="zh-CN" sz="2000" dirty="0">
                <a:solidFill>
                  <a:schemeClr val="tx1">
                    <a:lumMod val="95000"/>
                    <a:lumOff val="5000"/>
                  </a:schemeClr>
                </a:solidFill>
              </a:rPr>
              <a:t>    Y3 = {" </a:t>
            </a:r>
            <a:r>
              <a:rPr lang="zh-CN" altLang="en-US" sz="2000" dirty="0">
                <a:solidFill>
                  <a:schemeClr val="tx1">
                    <a:lumMod val="95000"/>
                    <a:lumOff val="5000"/>
                  </a:schemeClr>
                </a:solidFill>
              </a:rPr>
              <a:t>我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喜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欢观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赏日出 </a:t>
            </a:r>
            <a:r>
              <a:rPr lang="en-US" altLang="zh-CN" sz="2000" dirty="0">
                <a:solidFill>
                  <a:schemeClr val="tx1">
                    <a:lumMod val="95000"/>
                    <a:lumOff val="5000"/>
                  </a:schemeClr>
                </a:solidFill>
              </a:rPr>
              <a:t>"} </a:t>
            </a:r>
          </a:p>
          <a:p>
            <a:pPr>
              <a:lnSpc>
                <a:spcPct val="150000"/>
              </a:lnSpc>
            </a:pPr>
            <a:r>
              <a:rPr lang="en-US" altLang="zh-CN" sz="2000" dirty="0">
                <a:solidFill>
                  <a:schemeClr val="tx1">
                    <a:lumMod val="95000"/>
                    <a:lumOff val="5000"/>
                  </a:schemeClr>
                </a:solidFill>
              </a:rPr>
              <a:t>    Y4 = {" </a:t>
            </a:r>
            <a:r>
              <a:rPr lang="zh-CN" altLang="en-US" sz="2000" dirty="0">
                <a:solidFill>
                  <a:schemeClr val="tx1">
                    <a:lumMod val="95000"/>
                    <a:lumOff val="5000"/>
                  </a:schemeClr>
                </a:solidFill>
              </a:rPr>
              <a:t>我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喜欢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观赏 </a:t>
            </a:r>
            <a:r>
              <a:rPr lang="en-US" altLang="zh-CN" sz="2000" dirty="0">
                <a:solidFill>
                  <a:schemeClr val="tx1">
                    <a:lumMod val="95000"/>
                    <a:lumOff val="5000"/>
                  </a:schemeClr>
                </a:solidFill>
              </a:rPr>
              <a:t>"</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日出 </a:t>
            </a:r>
            <a:r>
              <a:rPr lang="en-US" altLang="zh-CN" sz="2000" dirty="0">
                <a:solidFill>
                  <a:schemeClr val="tx1">
                    <a:lumMod val="95000"/>
                    <a:lumOff val="5000"/>
                  </a:schemeClr>
                </a:solidFill>
              </a:rPr>
              <a:t>"} </a:t>
            </a:r>
          </a:p>
          <a:p>
            <a:pPr>
              <a:lnSpc>
                <a:spcPct val="150000"/>
              </a:lnSpc>
            </a:pPr>
            <a:r>
              <a:rPr lang="zh-CN" altLang="en-US" sz="2000" dirty="0">
                <a:solidFill>
                  <a:srgbClr val="00B050"/>
                </a:solidFill>
                <a:latin typeface="Calibri" panose="020F0502020204030204" pitchFamily="34" charset="0"/>
              </a:rPr>
              <a:t>③</a:t>
            </a:r>
            <a:r>
              <a:rPr lang="en-US" altLang="zh-CN" sz="2000" dirty="0">
                <a:solidFill>
                  <a:srgbClr val="00B050"/>
                </a:solidFill>
                <a:latin typeface="Calibri" panose="020F0502020204030204" pitchFamily="34" charset="0"/>
              </a:rPr>
              <a:t> </a:t>
            </a:r>
            <a:r>
              <a:rPr lang="zh-CN" altLang="en-US" sz="2000" dirty="0">
                <a:solidFill>
                  <a:srgbClr val="00B050"/>
                </a:solidFill>
              </a:rPr>
              <a:t>概率计算。 </a:t>
            </a:r>
            <a:endParaRPr lang="en-US" altLang="zh-CN" sz="2000" dirty="0">
              <a:solidFill>
                <a:srgbClr val="00B050"/>
              </a:solidFill>
            </a:endParaRPr>
          </a:p>
          <a:p>
            <a:pPr>
              <a:lnSpc>
                <a:spcPct val="150000"/>
              </a:lnSpc>
            </a:pPr>
            <a:r>
              <a:rPr lang="en-US" altLang="zh-CN" sz="2000" dirty="0">
                <a:solidFill>
                  <a:schemeClr val="tx1">
                    <a:lumMod val="95000"/>
                    <a:lumOff val="5000"/>
                  </a:schemeClr>
                </a:solidFill>
              </a:rPr>
              <a:t>    P(Y1 ) = P( </a:t>
            </a:r>
            <a:r>
              <a:rPr lang="zh-CN" altLang="en-US" sz="2000" dirty="0">
                <a:solidFill>
                  <a:schemeClr val="tx1">
                    <a:lumMod val="95000"/>
                    <a:lumOff val="5000"/>
                  </a:schemeClr>
                </a:solidFill>
              </a:rPr>
              <a:t>我喜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欢观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我喜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赏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欢观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日出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赏 </a:t>
            </a:r>
            <a:r>
              <a:rPr lang="en-US" altLang="zh-CN" sz="2000" dirty="0">
                <a:solidFill>
                  <a:schemeClr val="tx1">
                    <a:lumMod val="95000"/>
                    <a:lumOff val="5000"/>
                  </a:schemeClr>
                </a:solidFill>
              </a:rPr>
              <a:t>)</a:t>
            </a:r>
          </a:p>
          <a:p>
            <a:pPr>
              <a:lnSpc>
                <a:spcPct val="150000"/>
              </a:lnSpc>
            </a:pPr>
            <a:r>
              <a:rPr lang="en-US" altLang="zh-CN" sz="2000" dirty="0">
                <a:solidFill>
                  <a:schemeClr val="tx1">
                    <a:lumMod val="95000"/>
                    <a:lumOff val="5000"/>
                  </a:schemeClr>
                </a:solidFill>
              </a:rPr>
              <a:t>  </a:t>
            </a:r>
            <a:r>
              <a:rPr lang="zh-CN" altLang="en-US" sz="2000" dirty="0">
                <a:solidFill>
                  <a:schemeClr val="tx1">
                    <a:lumMod val="95000"/>
                    <a:lumOff val="5000"/>
                  </a:schemeClr>
                </a:solidFill>
              </a:rPr>
              <a:t> </a:t>
            </a:r>
            <a:r>
              <a:rPr lang="en-US" altLang="zh-CN" sz="2000" dirty="0">
                <a:solidFill>
                  <a:schemeClr val="tx1">
                    <a:lumMod val="95000"/>
                    <a:lumOff val="5000"/>
                  </a:schemeClr>
                </a:solidFill>
              </a:rPr>
              <a:t> P(Y2 ) = P( </a:t>
            </a:r>
            <a:r>
              <a:rPr lang="zh-CN" altLang="en-US" sz="2000" dirty="0">
                <a:solidFill>
                  <a:schemeClr val="tx1">
                    <a:lumMod val="95000"/>
                    <a:lumOff val="5000"/>
                  </a:schemeClr>
                </a:solidFill>
              </a:rPr>
              <a:t>我喜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欢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我喜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观赏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欢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日出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观赏 </a:t>
            </a:r>
            <a:r>
              <a:rPr lang="en-US" altLang="zh-CN" sz="2000" dirty="0">
                <a:solidFill>
                  <a:schemeClr val="tx1">
                    <a:lumMod val="95000"/>
                    <a:lumOff val="5000"/>
                  </a:schemeClr>
                </a:solidFill>
              </a:rPr>
              <a:t>) </a:t>
            </a:r>
          </a:p>
          <a:p>
            <a:pPr>
              <a:lnSpc>
                <a:spcPct val="150000"/>
              </a:lnSpc>
            </a:pPr>
            <a:r>
              <a:rPr lang="en-US" altLang="zh-CN" sz="2000" dirty="0">
                <a:solidFill>
                  <a:schemeClr val="tx1">
                    <a:lumMod val="95000"/>
                    <a:lumOff val="5000"/>
                  </a:schemeClr>
                </a:solidFill>
              </a:rPr>
              <a:t>    P(Y3 ) = P( </a:t>
            </a:r>
            <a:r>
              <a:rPr lang="zh-CN" altLang="en-US" sz="2000" dirty="0">
                <a:solidFill>
                  <a:schemeClr val="tx1">
                    <a:lumMod val="95000"/>
                    <a:lumOff val="5000"/>
                  </a:schemeClr>
                </a:solidFill>
              </a:rPr>
              <a:t>我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喜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我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欢观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喜 </a:t>
            </a:r>
            <a:r>
              <a:rPr lang="en-US" altLang="zh-CN" sz="2000" dirty="0">
                <a:solidFill>
                  <a:schemeClr val="tx1">
                    <a:lumMod val="95000"/>
                    <a:lumOff val="5000"/>
                  </a:schemeClr>
                </a:solidFill>
              </a:rPr>
              <a:t>)*P( </a:t>
            </a:r>
            <a:r>
              <a:rPr lang="zh-CN" altLang="en-US" sz="2000" dirty="0">
                <a:solidFill>
                  <a:schemeClr val="tx1">
                    <a:lumMod val="95000"/>
                    <a:lumOff val="5000"/>
                  </a:schemeClr>
                </a:solidFill>
              </a:rPr>
              <a:t>赏日出 </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欢观 </a:t>
            </a:r>
            <a:r>
              <a:rPr lang="en-US" altLang="zh-CN" sz="2000" dirty="0">
                <a:solidFill>
                  <a:schemeClr val="tx1">
                    <a:lumMod val="95000"/>
                    <a:lumOff val="5000"/>
                  </a:schemeClr>
                </a:solidFill>
              </a:rPr>
              <a:t>) </a:t>
            </a:r>
          </a:p>
          <a:p>
            <a:pPr>
              <a:lnSpc>
                <a:spcPct val="150000"/>
              </a:lnSpc>
            </a:pPr>
            <a:r>
              <a:rPr lang="en-US" altLang="zh-CN" sz="2000" dirty="0">
                <a:solidFill>
                  <a:schemeClr val="tx1">
                    <a:lumMod val="95000"/>
                    <a:lumOff val="5000"/>
                  </a:schemeClr>
                </a:solidFill>
              </a:rPr>
              <a:t>    </a:t>
            </a:r>
            <a:r>
              <a:rPr lang="en-US" altLang="zh-CN" sz="2000" dirty="0">
                <a:solidFill>
                  <a:srgbClr val="FF0000"/>
                </a:solidFill>
              </a:rPr>
              <a:t>P(Y4 ) = P( </a:t>
            </a:r>
            <a:r>
              <a:rPr lang="zh-CN" altLang="en-US" sz="2000" dirty="0">
                <a:solidFill>
                  <a:srgbClr val="FF0000"/>
                </a:solidFill>
              </a:rPr>
              <a:t>我 </a:t>
            </a:r>
            <a:r>
              <a:rPr lang="en-US" altLang="zh-CN" sz="2000" dirty="0">
                <a:solidFill>
                  <a:srgbClr val="FF0000"/>
                </a:solidFill>
              </a:rPr>
              <a:t>)*P( </a:t>
            </a:r>
            <a:r>
              <a:rPr lang="zh-CN" altLang="en-US" sz="2000" dirty="0">
                <a:solidFill>
                  <a:srgbClr val="FF0000"/>
                </a:solidFill>
              </a:rPr>
              <a:t>喜欢 </a:t>
            </a:r>
            <a:r>
              <a:rPr lang="en-US" altLang="zh-CN" sz="2000" dirty="0">
                <a:solidFill>
                  <a:srgbClr val="FF0000"/>
                </a:solidFill>
              </a:rPr>
              <a:t>| </a:t>
            </a:r>
            <a:r>
              <a:rPr lang="zh-CN" altLang="en-US" sz="2000" dirty="0">
                <a:solidFill>
                  <a:srgbClr val="FF0000"/>
                </a:solidFill>
              </a:rPr>
              <a:t>我 </a:t>
            </a:r>
            <a:r>
              <a:rPr lang="en-US" altLang="zh-CN" sz="2000" dirty="0">
                <a:solidFill>
                  <a:srgbClr val="FF0000"/>
                </a:solidFill>
              </a:rPr>
              <a:t>)*P( </a:t>
            </a:r>
            <a:r>
              <a:rPr lang="zh-CN" altLang="en-US" sz="2000" dirty="0">
                <a:solidFill>
                  <a:srgbClr val="FF0000"/>
                </a:solidFill>
              </a:rPr>
              <a:t>观赏 </a:t>
            </a:r>
            <a:r>
              <a:rPr lang="en-US" altLang="zh-CN" sz="2000" dirty="0">
                <a:solidFill>
                  <a:srgbClr val="FF0000"/>
                </a:solidFill>
              </a:rPr>
              <a:t>| </a:t>
            </a:r>
            <a:r>
              <a:rPr lang="zh-CN" altLang="en-US" sz="2000" dirty="0">
                <a:solidFill>
                  <a:srgbClr val="FF0000"/>
                </a:solidFill>
              </a:rPr>
              <a:t>喜欢 </a:t>
            </a:r>
            <a:r>
              <a:rPr lang="en-US" altLang="zh-CN" sz="2000" dirty="0">
                <a:solidFill>
                  <a:srgbClr val="FF0000"/>
                </a:solidFill>
              </a:rPr>
              <a:t>)*P( </a:t>
            </a:r>
            <a:r>
              <a:rPr lang="zh-CN" altLang="en-US" sz="2000" dirty="0">
                <a:solidFill>
                  <a:srgbClr val="FF0000"/>
                </a:solidFill>
              </a:rPr>
              <a:t>日出 </a:t>
            </a:r>
            <a:r>
              <a:rPr lang="en-US" altLang="zh-CN" sz="2000" dirty="0">
                <a:solidFill>
                  <a:srgbClr val="FF0000"/>
                </a:solidFill>
              </a:rPr>
              <a:t>| </a:t>
            </a:r>
            <a:r>
              <a:rPr lang="zh-CN" altLang="en-US" sz="2000" dirty="0">
                <a:solidFill>
                  <a:srgbClr val="FF0000"/>
                </a:solidFill>
              </a:rPr>
              <a:t>观赏 </a:t>
            </a:r>
            <a:r>
              <a:rPr lang="en-US" altLang="zh-CN" sz="2000" dirty="0">
                <a:solidFill>
                  <a:srgbClr val="FF0000"/>
                </a:solidFill>
              </a:rPr>
              <a:t>)</a:t>
            </a:r>
          </a:p>
        </p:txBody>
      </p:sp>
      <p:sp>
        <p:nvSpPr>
          <p:cNvPr id="6" name="文本框 5"/>
          <p:cNvSpPr txBox="1"/>
          <p:nvPr/>
        </p:nvSpPr>
        <p:spPr>
          <a:xfrm>
            <a:off x="359532" y="404664"/>
            <a:ext cx="8424936" cy="4995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例：基于 N-gram 模型算法对“我喜欢观赏日出”进行中文分词</a:t>
            </a:r>
          </a:p>
        </p:txBody>
      </p:sp>
      <p:sp>
        <p:nvSpPr>
          <p:cNvPr id="2" name="灯片编号占位符 1">
            <a:extLst>
              <a:ext uri="{FF2B5EF4-FFF2-40B4-BE49-F238E27FC236}">
                <a16:creationId xmlns:a16="http://schemas.microsoft.com/office/drawing/2014/main" id="{35F5B69B-19E6-A4C9-3D48-A6EE94161350}"/>
              </a:ext>
            </a:extLst>
          </p:cNvPr>
          <p:cNvSpPr>
            <a:spLocks noGrp="1"/>
          </p:cNvSpPr>
          <p:nvPr>
            <p:ph type="sldNum" sz="quarter" idx="12"/>
          </p:nvPr>
        </p:nvSpPr>
        <p:spPr/>
        <p:txBody>
          <a:bodyPr/>
          <a:lstStyle/>
          <a:p>
            <a:pPr>
              <a:defRPr/>
            </a:pPr>
            <a:fld id="{6695875E-1D8E-5C47-A1E8-9C990B064D39}" type="slidenum">
              <a:rPr lang="en-US" altLang="ko-KR" smtClean="0"/>
              <a:pPr>
                <a:defRPr/>
              </a:pPr>
              <a:t>52</a:t>
            </a:fld>
            <a:endParaRPr lang="en-US" altLang="ko-K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bldLvl="0" animBg="1"/>
      <p:bldP spid="6" grpId="0" bldLvl="0" animBg="1"/>
      <p:bldP spid="6"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3"/>
          </p:nvPr>
        </p:nvSpPr>
        <p:spPr/>
        <p:txBody>
          <a:bodyPr/>
          <a:lstStyle/>
          <a:p>
            <a:pPr defTabSz="1031558"/>
            <a:fld id="{C136B7D2-B98C-44FD-8D04-7EC62A564975}" type="slidenum">
              <a:rPr lang="en-US" smtClean="0">
                <a:solidFill>
                  <a:prstClr val="black">
                    <a:lumMod val="75000"/>
                    <a:lumOff val="25000"/>
                  </a:prstClr>
                </a:solidFill>
              </a:rPr>
              <a:pPr defTabSz="1031558"/>
              <a:t>53</a:t>
            </a:fld>
            <a:endParaRPr lang="en-US" dirty="0">
              <a:solidFill>
                <a:prstClr val="black">
                  <a:lumMod val="75000"/>
                  <a:lumOff val="25000"/>
                </a:prstClr>
              </a:solidFill>
            </a:endParaRPr>
          </a:p>
        </p:txBody>
      </p:sp>
      <p:sp>
        <p:nvSpPr>
          <p:cNvPr id="18" name="文本占位符 17"/>
          <p:cNvSpPr>
            <a:spLocks noGrp="1"/>
          </p:cNvSpPr>
          <p:nvPr>
            <p:ph type="body" sz="half" idx="2"/>
          </p:nvPr>
        </p:nvSpPr>
        <p:spPr/>
        <p:txBody>
          <a:bodyPr/>
          <a:lstStyle/>
          <a:p>
            <a:pPr algn="ctr">
              <a:buClrTx/>
              <a:buSzTx/>
            </a:pPr>
            <a:r>
              <a:rPr lang="en-US" altLang="zh-CN" sz="2400" dirty="0">
                <a:solidFill>
                  <a:srgbClr val="3203FB"/>
                </a:solidFill>
                <a:latin typeface="微软雅黑" panose="020B0503020204020204" pitchFamily="34" charset="-122"/>
                <a:ea typeface="微软雅黑" panose="020B0503020204020204" pitchFamily="34" charset="-122"/>
              </a:rPr>
              <a:t>N-gram</a:t>
            </a:r>
            <a:r>
              <a:rPr lang="zh-CN" altLang="en-US" sz="2400" dirty="0">
                <a:solidFill>
                  <a:srgbClr val="3203FB"/>
                </a:solidFill>
                <a:latin typeface="微软雅黑" panose="020B0503020204020204" pitchFamily="34" charset="-122"/>
                <a:ea typeface="微软雅黑" panose="020B0503020204020204" pitchFamily="34" charset="-122"/>
              </a:rPr>
              <a:t>语言模型总结</a:t>
            </a:r>
            <a:endParaRPr lang="en-US" altLang="zh-CN" sz="2400" dirty="0">
              <a:solidFill>
                <a:srgbClr val="3203FB"/>
              </a:solidFill>
              <a:latin typeface="微软雅黑" panose="020B0503020204020204" pitchFamily="34" charset="-122"/>
              <a:ea typeface="微软雅黑" panose="020B0503020204020204" pitchFamily="34" charset="-122"/>
            </a:endParaRPr>
          </a:p>
        </p:txBody>
      </p:sp>
      <p:sp>
        <p:nvSpPr>
          <p:cNvPr id="5" name="Content Placeholder 4"/>
          <p:cNvSpPr>
            <a:spLocks noGrp="1"/>
          </p:cNvSpPr>
          <p:nvPr/>
        </p:nvSpPr>
        <p:spPr>
          <a:xfrm>
            <a:off x="539552" y="1412776"/>
            <a:ext cx="7992888" cy="5112568"/>
          </a:xfrm>
          <a:prstGeom prst="rect">
            <a:avLst/>
          </a:prstGeom>
        </p:spPr>
        <p:txBody>
          <a:bodyPr vert="horz" lIns="68580" tIns="34290" rIns="68580" bIns="34290"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优点</a:t>
            </a:r>
            <a:endParaRPr dirty="0">
              <a:latin typeface="Microsoft YaHei" panose="020B0503020204020204" pitchFamily="34" charset="-122"/>
              <a:ea typeface="Microsoft YaHei" panose="020B0503020204020204" pitchFamily="34" charset="-122"/>
              <a:cs typeface="微软雅黑" panose="020B0503020204020204" pitchFamily="34" charset="-122"/>
            </a:endParaRPr>
          </a:p>
          <a:p>
            <a:pPr lvl="1">
              <a:lnSpc>
                <a:spcPct val="150000"/>
              </a:lnSpc>
              <a:spcBef>
                <a:spcPts val="375"/>
              </a:spcBef>
            </a:pPr>
            <a:r>
              <a:rPr lang="en-US" altLang="zh-CN" dirty="0">
                <a:latin typeface="Microsoft YaHei" panose="020B0503020204020204" pitchFamily="34" charset="-122"/>
                <a:ea typeface="Microsoft YaHei" panose="020B0503020204020204" pitchFamily="34" charset="-122"/>
                <a:cs typeface="微软雅黑" panose="020B0503020204020204" pitchFamily="34" charset="-122"/>
              </a:rPr>
              <a:t>采用极大似然估计，参数易训练</a:t>
            </a:r>
          </a:p>
          <a:p>
            <a:pPr lvl="1">
              <a:lnSpc>
                <a:spcPct val="150000"/>
              </a:lnSpc>
              <a:spcBef>
                <a:spcPts val="375"/>
              </a:spcBef>
            </a:pPr>
            <a:r>
              <a:rPr lang="en-US" altLang="zh-CN" dirty="0" err="1">
                <a:latin typeface="Microsoft YaHei" panose="020B0503020204020204" pitchFamily="34" charset="-122"/>
                <a:ea typeface="Microsoft YaHei" panose="020B0503020204020204" pitchFamily="34" charset="-122"/>
                <a:cs typeface="微软雅黑" panose="020B0503020204020204" pitchFamily="34" charset="-122"/>
              </a:rPr>
              <a:t>包含了前</a:t>
            </a:r>
            <a:r>
              <a:rPr lang="en-US" altLang="zh-CN" dirty="0">
                <a:latin typeface="Microsoft YaHei" panose="020B0503020204020204" pitchFamily="34" charset="-122"/>
                <a:ea typeface="Microsoft YaHei" panose="020B0503020204020204" pitchFamily="34" charset="-122"/>
                <a:cs typeface="微软雅黑" panose="020B0503020204020204" pitchFamily="34" charset="-122"/>
              </a:rPr>
              <a:t> n-1 个词的全部信息</a:t>
            </a:r>
          </a:p>
          <a:p>
            <a:pPr lvl="1">
              <a:lnSpc>
                <a:spcPct val="150000"/>
              </a:lnSpc>
              <a:spcBef>
                <a:spcPts val="375"/>
              </a:spcBef>
            </a:pPr>
            <a:r>
              <a:rPr lang="en-US" altLang="zh-CN" dirty="0">
                <a:latin typeface="Microsoft YaHei" panose="020B0503020204020204" pitchFamily="34" charset="-122"/>
                <a:ea typeface="Microsoft YaHei" panose="020B0503020204020204" pitchFamily="34" charset="-122"/>
                <a:cs typeface="微软雅黑" panose="020B0503020204020204" pitchFamily="34" charset="-122"/>
              </a:rPr>
              <a:t>可解释性强，直观易理解</a:t>
            </a:r>
          </a:p>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缺点</a:t>
            </a:r>
          </a:p>
          <a:p>
            <a:pPr lvl="1">
              <a:lnSpc>
                <a:spcPct val="150000"/>
              </a:lnSpc>
              <a:spcBef>
                <a:spcPts val="375"/>
              </a:spcBef>
            </a:pPr>
            <a:r>
              <a:rPr lang="en-US" altLang="zh-CN" sz="2000" dirty="0" err="1">
                <a:latin typeface="Microsoft YaHei" panose="020B0503020204020204" pitchFamily="34" charset="-122"/>
                <a:ea typeface="Microsoft YaHei" panose="020B0503020204020204" pitchFamily="34" charset="-122"/>
                <a:cs typeface="微软雅黑" panose="020B0503020204020204" pitchFamily="34" charset="-122"/>
              </a:rPr>
              <a:t>数据稀疏</a:t>
            </a:r>
            <a:endPar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endParaRPr>
          </a:p>
          <a:p>
            <a:pPr lvl="1">
              <a:lnSpc>
                <a:spcPct val="150000"/>
              </a:lnSpc>
              <a:spcBef>
                <a:spcPts val="375"/>
              </a:spcBef>
            </a:pP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rPr>
              <a:t>存在</a:t>
            </a:r>
            <a:r>
              <a:rPr lang="en-US" altLang="zh-CN" sz="2000" dirty="0" err="1">
                <a:latin typeface="Microsoft YaHei" panose="020B0503020204020204" pitchFamily="34" charset="-122"/>
                <a:ea typeface="Microsoft YaHei" panose="020B0503020204020204" pitchFamily="34" charset="-122"/>
                <a:cs typeface="微软雅黑" panose="020B0503020204020204" pitchFamily="34" charset="-122"/>
              </a:rPr>
              <a:t>OOV问题</a:t>
            </a:r>
            <a:endPar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endParaRPr>
          </a:p>
          <a:p>
            <a:pPr lvl="1">
              <a:lnSpc>
                <a:spcPct val="150000"/>
              </a:lnSpc>
              <a:spcBef>
                <a:spcPts val="375"/>
              </a:spcBef>
            </a:pP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rPr>
              <a:t>基于统计频次，泛化能力差</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D6D038D-3DEE-23AD-C88A-6D89CB4E6AB1}"/>
              </a:ext>
            </a:extLst>
          </p:cNvPr>
          <p:cNvSpPr>
            <a:spLocks noGrp="1"/>
          </p:cNvSpPr>
          <p:nvPr>
            <p:ph type="sldNum" sz="quarter" idx="12"/>
          </p:nvPr>
        </p:nvSpPr>
        <p:spPr/>
        <p:txBody>
          <a:bodyPr/>
          <a:lstStyle/>
          <a:p>
            <a:pPr>
              <a:defRPr/>
            </a:pPr>
            <a:fld id="{6695875E-1D8E-5C47-A1E8-9C990B064D39}" type="slidenum">
              <a:rPr lang="en-US" altLang="ko-KR" smtClean="0"/>
              <a:pPr>
                <a:defRPr/>
              </a:pPr>
              <a:t>54</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b="1" dirty="0"/>
              <a:t>2</a:t>
            </a:r>
            <a:r>
              <a:rPr lang="en-US" b="1" dirty="0"/>
              <a:t>.</a:t>
            </a:r>
            <a:r>
              <a:rPr lang="en-US" altLang="zh-CN" b="1" dirty="0"/>
              <a:t>5</a:t>
            </a:r>
            <a:r>
              <a:rPr lang="en-US" b="1" dirty="0"/>
              <a:t>.4 </a:t>
            </a:r>
            <a:r>
              <a:rPr lang="zh-CN" altLang="en-US" b="1" dirty="0"/>
              <a:t>数据稀疏与平滑策略</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5048250"/>
              </a:xfrm>
            </p:spPr>
            <p:txBody>
              <a:bodyPr>
                <a:normAutofit fontScale="92500" lnSpcReduction="10000"/>
              </a:bodyPr>
              <a:lstStyle/>
              <a:p>
                <a:r>
                  <a:rPr lang="en-US" b="1" dirty="0">
                    <a:latin typeface="Microsoft YaHei" panose="020B0503020204020204" pitchFamily="34" charset="-122"/>
                    <a:ea typeface="Microsoft YaHei" panose="020B0503020204020204" pitchFamily="34" charset="-122"/>
                    <a:cs typeface="Times New Roman" panose="02020603050405020304" pitchFamily="18" charset="0"/>
                  </a:rPr>
                  <a:t>n</a:t>
                </a:r>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越大</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，数据稀疏问题越严峻</a:t>
                </a:r>
                <a:endParaRPr lang="en-US" b="1"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平滑策略</a:t>
                </a:r>
                <a:endParaRPr lang="en-US" b="1" dirty="0">
                  <a:latin typeface="Microsoft YaHei" panose="020B0503020204020204" pitchFamily="34" charset="-122"/>
                  <a:ea typeface="Microsoft YaHei" panose="020B0503020204020204" pitchFamily="34" charset="-122"/>
                  <a:cs typeface="Times New Roman" panose="02020603050405020304" pitchFamily="18" charset="0"/>
                </a:endParaRPr>
              </a:p>
              <a:p>
                <a:pPr lvl="1"/>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加一平滑</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lvl="1"/>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利用低阶</a:t>
                </a:r>
                <a:r>
                  <a:rPr lang="en-US" i="1"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元语法平滑高阶</a:t>
                </a:r>
                <a:r>
                  <a:rPr lang="en-US" i="1"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元语法</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457200" lvl="1" indent="0">
                  <a:buNone/>
                </a:pP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75"/>
                  </a:spcBef>
                  <a:spcAft>
                    <a:spcPts val="675"/>
                  </a:spcAft>
                </a:pPr>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利用线性插值法定义新的二元语法概率为</a:t>
                </a:r>
                <a:r>
                  <a:rPr lang="en-US" b="1" dirty="0">
                    <a:latin typeface="Microsoft YaHei" panose="020B0503020204020204" pitchFamily="34" charset="-122"/>
                    <a:ea typeface="Microsoft YaHei" panose="020B0503020204020204" pitchFamily="34" charset="-122"/>
                    <a:cs typeface="Times New Roman" panose="02020603050405020304" pitchFamily="18" charset="0"/>
                  </a:rPr>
                  <a:t>：</a:t>
                </a:r>
              </a:p>
              <a:p>
                <a:pPr marL="0" indent="0">
                  <a:spcBef>
                    <a:spcPts val="135"/>
                  </a:spcBef>
                  <a:spcAft>
                    <a:spcPts val="135"/>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𝑝</m:t>
                      </m:r>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ea typeface="SimSun" panose="02010600030101010101" pitchFamily="2" charset="-122"/>
                              <a:cs typeface="Times New Roman" panose="020206030504050203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𝑡</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ea typeface="SimSun" panose="02010600030101010101" pitchFamily="2" charset="-122"/>
                              <a:cs typeface="Times New Roman" panose="020206030504050203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𝑡</m:t>
                          </m:r>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i="1">
                              <a:latin typeface="Cambria Math" panose="02040503050406030204" pitchFamily="18" charset="0"/>
                              <a:ea typeface="SimSun" panose="02010600030101010101" pitchFamily="2" charset="-122"/>
                              <a:cs typeface="Times New Roman" panose="020206030504050203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𝑝</m:t>
                          </m:r>
                        </m:e>
                        <m:sub>
                          <m:r>
                            <m:rPr>
                              <m:sty m:val="p"/>
                            </m:rPr>
                            <a:rPr lang="en-US">
                              <a:latin typeface="Cambria Math" panose="02040503050406030204" pitchFamily="18" charset="0"/>
                              <a:ea typeface="SimSun" panose="02010600030101010101" pitchFamily="2" charset="-122"/>
                              <a:cs typeface="Times New Roman" panose="02020603050405020304" pitchFamily="18" charset="0"/>
                            </a:rPr>
                            <m:t>ML</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ea typeface="SimSun" panose="02010600030101010101" pitchFamily="2" charset="-122"/>
                              <a:cs typeface="Times New Roman" panose="020206030504050203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𝑡</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ea typeface="SimSun" panose="02010600030101010101" pitchFamily="2" charset="-122"/>
                              <a:cs typeface="Times New Roman" panose="020206030504050203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𝑡</m:t>
                          </m:r>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)+(1−</m:t>
                      </m:r>
                      <m:r>
                        <a:rPr lang="en-US" i="1">
                          <a:latin typeface="Cambria Math" panose="02040503050406030204" pitchFamily="18" charset="0"/>
                          <a:ea typeface="SimSun" panose="02010600030101010101" pitchFamily="2" charset="-122"/>
                          <a:cs typeface="Times New Roman" panose="02020603050405020304" pitchFamily="18" charset="0"/>
                        </a:rPr>
                        <m:t>𝜆</m:t>
                      </m:r>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𝑝</m:t>
                      </m:r>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latin typeface="Cambria Math" panose="02040503050406030204" pitchFamily="18" charset="0"/>
                              <a:ea typeface="SimSun" panose="02010600030101010101" pitchFamily="2" charset="-122"/>
                              <a:cs typeface="Times New Roman" panose="020206030504050203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𝑤</m:t>
                          </m:r>
                        </m:e>
                        <m:sub>
                          <m:r>
                            <a:rPr lang="en-US" i="1">
                              <a:latin typeface="Cambria Math" panose="02040503050406030204" pitchFamily="18" charset="0"/>
                              <a:ea typeface="SimSun" panose="02010600030101010101" pitchFamily="2" charset="-122"/>
                              <a:cs typeface="Times New Roman" panose="02020603050405020304" pitchFamily="18" charset="0"/>
                            </a:rPr>
                            <m:t>𝑡</m:t>
                          </m:r>
                        </m:sub>
                      </m:sSub>
                      <m:r>
                        <a:rPr lang="en-US" i="1">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135"/>
                  </a:spcBef>
                  <a:spcAft>
                    <a:spcPts val="135"/>
                  </a:spcAft>
                  <a:buNone/>
                </a:pP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135"/>
                  </a:spcBef>
                  <a:spcAft>
                    <a:spcPts val="135"/>
                  </a:spcAft>
                </a:pPr>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一元语法也可以通过线性插值来平滑</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b="1"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135"/>
                  </a:spcBef>
                  <a:spcAft>
                    <a:spcPts val="135"/>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SimSun" panose="02010600030101010101" pitchFamily="2" charset="-122"/>
                          <a:cs typeface="Times New Roman" panose="02020603050405020304" pitchFamily="18" charset="0"/>
                        </a:rPr>
                        <m:t>𝑝</m:t>
                      </m:r>
                      <m:r>
                        <a:rPr lang="en-US" altLang="zh-CN"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SimSun" panose="02010600030101010101" pitchFamily="2" charset="-122"/>
                          <a:cs typeface="Times New Roman" panose="02020603050405020304" pitchFamily="18" charset="0"/>
                        </a:rPr>
                        <m:t>)=</m:t>
                      </m:r>
                      <m:r>
                        <a:rPr lang="en-US" altLang="zh-CN" i="1">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altLang="zh-CN"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𝑝</m:t>
                          </m:r>
                        </m:e>
                        <m:sub>
                          <m:r>
                            <m:rPr>
                              <m:sty m:val="p"/>
                            </m:rPr>
                            <a:rPr lang="en-US" altLang="zh-CN">
                              <a:latin typeface="Cambria Math" panose="02040503050406030204" pitchFamily="18" charset="0"/>
                              <a:ea typeface="SimSun" panose="02010600030101010101" pitchFamily="2" charset="-122"/>
                              <a:cs typeface="Times New Roman" panose="02020603050405020304" pitchFamily="18" charset="0"/>
                            </a:rPr>
                            <m:t>ML</m:t>
                          </m:r>
                        </m:sub>
                      </m:sSub>
                      <m:r>
                        <a:rPr lang="en-US" altLang="zh-CN"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i="1">
                              <a:latin typeface="Cambria Math" panose="02040503050406030204" pitchFamily="18" charset="0"/>
                              <a:ea typeface="SimSun"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SimSun" panose="02010600030101010101" pitchFamily="2" charset="-122"/>
                          <a:cs typeface="Times New Roman" panose="02020603050405020304" pitchFamily="18" charset="0"/>
                        </a:rPr>
                        <m:t>)+(1−</m:t>
                      </m:r>
                      <m:r>
                        <a:rPr lang="en-US" altLang="zh-CN" i="1">
                          <a:latin typeface="Cambria Math" panose="02040503050406030204" pitchFamily="18" charset="0"/>
                          <a:ea typeface="SimSun" panose="02010600030101010101" pitchFamily="2" charset="-122"/>
                          <a:cs typeface="Times New Roman" panose="02020603050405020304" pitchFamily="18" charset="0"/>
                        </a:rPr>
                        <m:t>𝜆</m:t>
                      </m:r>
                      <m:r>
                        <a:rPr lang="en-US" altLang="zh-CN" i="1">
                          <a:latin typeface="Cambria Math" panose="02040503050406030204" pitchFamily="18" charset="0"/>
                          <a:ea typeface="SimSun" panose="02010600030101010101" pitchFamily="2" charset="-122"/>
                          <a:cs typeface="Times New Roman" panose="02020603050405020304" pitchFamily="18" charset="0"/>
                        </a:rPr>
                        <m:t>)</m:t>
                      </m:r>
                      <m:f>
                        <m:fPr>
                          <m:ctrlPr>
                            <a:rPr lang="en-US" altLang="zh-CN" i="1" smtClean="0">
                              <a:latin typeface="Cambria Math" panose="02040503050406030204" pitchFamily="18" charset="0"/>
                              <a:ea typeface="SimSun" panose="02010600030101010101" pitchFamily="2" charset="-122"/>
                              <a:cs typeface="Times New Roman" panose="02020603050405020304" pitchFamily="18" charset="0"/>
                            </a:rPr>
                          </m:ctrlPr>
                        </m:fPr>
                        <m:num>
                          <m:r>
                            <a:rPr lang="en-US" altLang="zh-CN" b="0" i="1" smtClean="0">
                              <a:latin typeface="Cambria Math" panose="02040503050406030204" pitchFamily="18" charset="0"/>
                              <a:ea typeface="SimSun" panose="02010600030101010101" pitchFamily="2" charset="-122"/>
                              <a:cs typeface="Times New Roman" panose="02020603050405020304" pitchFamily="18" charset="0"/>
                            </a:rPr>
                            <m:t>1</m:t>
                          </m:r>
                        </m:num>
                        <m:den>
                          <m:r>
                            <m:rPr>
                              <m:sty m:val="p"/>
                            </m:rPr>
                            <a:rPr lang="en-US" altLang="zh-CN" i="1">
                              <a:latin typeface="Cambria Math" panose="02040503050406030204" pitchFamily="18" charset="0"/>
                              <a:ea typeface="SimSun" panose="02010600030101010101" pitchFamily="2" charset="-122"/>
                              <a:cs typeface="Times New Roman" panose="02020603050405020304" pitchFamily="18" charset="0"/>
                            </a:rPr>
                            <m:t>N</m:t>
                          </m:r>
                        </m:den>
                      </m:f>
                    </m:oMath>
                  </m:oMathPara>
                </a14:m>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135"/>
                  </a:spcBef>
                  <a:spcAft>
                    <a:spcPts val="135"/>
                  </a:spcAft>
                  <a:buNone/>
                </a:pP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是语料库总词频</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spcBef>
                    <a:spcPts val="135"/>
                  </a:spcBef>
                  <a:spcAft>
                    <a:spcPts val="135"/>
                  </a:spcAft>
                  <a:buNone/>
                </a:pP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dirty="0">
                  <a:latin typeface="Microsoft YaHei" panose="020B0503020204020204" pitchFamily="34" charset="-122"/>
                  <a:ea typeface="Microsoft YaHei" panose="020B0503020204020204" pitchFamily="34" charset="-122"/>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4294967295"/>
              </p:nvPr>
            </p:nvSpPr>
            <p:spPr>
              <a:xfrm>
                <a:off x="842963" y="1476375"/>
                <a:ext cx="8301037" cy="5048250"/>
              </a:xfrm>
              <a:blipFill>
                <a:blip r:embed="rId3"/>
                <a:stretch>
                  <a:fillRect l="-1322" t="-2657"/>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Tree>
    <p:extLst>
      <p:ext uri="{BB962C8B-B14F-4D97-AF65-F5344CB8AC3E}">
        <p14:creationId xmlns:p14="http://schemas.microsoft.com/office/powerpoint/2010/main" val="1875956140"/>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2B00437-4AA1-8230-DDE5-D85448F48DF9}"/>
              </a:ext>
            </a:extLst>
          </p:cNvPr>
          <p:cNvSpPr>
            <a:spLocks noGrp="1"/>
          </p:cNvSpPr>
          <p:nvPr>
            <p:ph type="sldNum" sz="quarter" idx="12"/>
          </p:nvPr>
        </p:nvSpPr>
        <p:spPr/>
        <p:txBody>
          <a:bodyPr/>
          <a:lstStyle/>
          <a:p>
            <a:pPr>
              <a:defRPr/>
            </a:pPr>
            <a:fld id="{6695875E-1D8E-5C47-A1E8-9C990B064D39}" type="slidenum">
              <a:rPr lang="en-US" altLang="ko-KR" smtClean="0"/>
              <a:pPr>
                <a:defRPr/>
              </a:pPr>
              <a:t>55</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b="1" dirty="0"/>
              <a:t>2</a:t>
            </a:r>
            <a:r>
              <a:rPr lang="en-US" b="1" dirty="0"/>
              <a:t>.</a:t>
            </a:r>
            <a:r>
              <a:rPr lang="en-US" altLang="zh-CN" b="1" dirty="0"/>
              <a:t>6</a:t>
            </a:r>
            <a:r>
              <a:rPr lang="en-US" b="1" dirty="0"/>
              <a:t> </a:t>
            </a:r>
            <a:r>
              <a:rPr lang="zh-CN" altLang="en-US" b="1" dirty="0"/>
              <a:t>中文分词语料库及工具</a:t>
            </a:r>
            <a:endParaRPr lang="en-US" b="1" dirty="0"/>
          </a:p>
        </p:txBody>
      </p:sp>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
        <p:nvSpPr>
          <p:cNvPr id="4" name="Content Placeholder 2">
            <a:extLst>
              <a:ext uri="{FF2B5EF4-FFF2-40B4-BE49-F238E27FC236}">
                <a16:creationId xmlns:a16="http://schemas.microsoft.com/office/drawing/2014/main" id="{80E00C52-E139-D21B-D229-9A2628E9BCB8}"/>
              </a:ext>
            </a:extLst>
          </p:cNvPr>
          <p:cNvSpPr>
            <a:spLocks noGrp="1"/>
          </p:cNvSpPr>
          <p:nvPr/>
        </p:nvSpPr>
        <p:spPr>
          <a:xfrm>
            <a:off x="285750" y="1630362"/>
            <a:ext cx="8582025" cy="50546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2600">
              <a:lnSpc>
                <a:spcPct val="150000"/>
              </a:lnSpc>
              <a:buClr>
                <a:srgbClr val="0432FF"/>
              </a:buClr>
              <a:buFont typeface="Wingdings" pitchFamily="2" charset="2"/>
              <a:buChar char="l"/>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一些常用的中文分词语料库，为后面的参数统计提供样本</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sym typeface="+mn-ea"/>
              </a:rPr>
              <a:t>语料库</a:t>
            </a:r>
          </a:p>
          <a:p>
            <a:pPr lvl="1" algn="l">
              <a:lnSpc>
                <a:spcPct val="150000"/>
              </a:lnSpc>
              <a:spcBef>
                <a:spcPts val="500"/>
              </a:spcBef>
              <a:buClr>
                <a:srgbClr val="0432FF"/>
              </a:buClr>
              <a:buSzTx/>
              <a:buFont typeface="Wingdings" pitchFamily="2" charset="2"/>
              <a:buChar char="ü"/>
            </a:pP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rPr>
              <a:t>1998年《人民日报》语料库PKU</a:t>
            </a:r>
          </a:p>
          <a:p>
            <a:pPr lvl="1" algn="l">
              <a:lnSpc>
                <a:spcPct val="150000"/>
              </a:lnSpc>
              <a:spcBef>
                <a:spcPts val="500"/>
              </a:spcBef>
              <a:buClr>
                <a:srgbClr val="0432FF"/>
              </a:buClr>
              <a:buSzTx/>
              <a:buFont typeface="Wingdings" pitchFamily="2" charset="2"/>
              <a:buChar char="ü"/>
            </a:pP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sym typeface="+mn-ea"/>
              </a:rPr>
              <a:t>微软亚洲研究院语料库MSR</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lvl="1" algn="l">
              <a:lnSpc>
                <a:spcPct val="150000"/>
              </a:lnSpc>
              <a:spcBef>
                <a:spcPts val="500"/>
              </a:spcBef>
              <a:buClr>
                <a:srgbClr val="0432FF"/>
              </a:buClr>
              <a:buSzTx/>
              <a:buFont typeface="Wingdings" pitchFamily="2" charset="2"/>
              <a:buChar char="ü"/>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sym typeface="+mn-ea"/>
              </a:rPr>
              <a:t>香</a:t>
            </a: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sym typeface="+mn-ea"/>
              </a:rPr>
              <a:t>港城市大学提供的CITYU</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sym typeface="+mn-ea"/>
              </a:rPr>
              <a:t>繁体中文语料库</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lvl="1" algn="l">
              <a:lnSpc>
                <a:spcPct val="150000"/>
              </a:lnSpc>
              <a:spcBef>
                <a:spcPts val="500"/>
              </a:spcBef>
              <a:buClr>
                <a:srgbClr val="0432FF"/>
              </a:buClr>
              <a:buSzTx/>
            </a:pP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2748112052"/>
      </p:ext>
    </p:extLst>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0DBEC1-6A8F-5A86-A69F-C2F7333F11F8}"/>
              </a:ext>
            </a:extLst>
          </p:cNvPr>
          <p:cNvSpPr>
            <a:spLocks noGrp="1"/>
          </p:cNvSpPr>
          <p:nvPr>
            <p:ph type="sldNum" sz="quarter" idx="12"/>
          </p:nvPr>
        </p:nvSpPr>
        <p:spPr/>
        <p:txBody>
          <a:bodyPr/>
          <a:lstStyle/>
          <a:p>
            <a:pPr>
              <a:defRPr/>
            </a:pPr>
            <a:fld id="{6695875E-1D8E-5C47-A1E8-9C990B064D39}" type="slidenum">
              <a:rPr lang="en-US" altLang="ko-KR" smtClean="0"/>
              <a:pPr>
                <a:defRPr/>
              </a:pPr>
              <a:t>56</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842963" y="533400"/>
            <a:ext cx="8301037" cy="889000"/>
          </a:xfrm>
        </p:spPr>
        <p:txBody>
          <a:bodyPr>
            <a:normAutofit fontScale="90000"/>
          </a:bodyPr>
          <a:lstStyle/>
          <a:p>
            <a:r>
              <a:rPr lang="en-US" altLang="zh-CN" dirty="0"/>
              <a:t>2</a:t>
            </a:r>
            <a:r>
              <a:rPr lang="en-US" altLang="zh-CN" b="1" dirty="0"/>
              <a:t>.6.1 1998</a:t>
            </a:r>
            <a:r>
              <a:rPr lang="zh-CN" altLang="en-US" b="1" dirty="0"/>
              <a:t>年</a:t>
            </a:r>
            <a:r>
              <a:rPr lang="en-US" altLang="zh-CN" b="1" dirty="0"/>
              <a:t>《</a:t>
            </a:r>
            <a:r>
              <a:rPr lang="zh-CN" altLang="en-US" b="1" dirty="0"/>
              <a:t>人民日报</a:t>
            </a:r>
            <a:r>
              <a:rPr lang="en-US" altLang="zh-CN" b="1" dirty="0"/>
              <a:t>》</a:t>
            </a:r>
            <a:r>
              <a:rPr lang="zh-CN" altLang="en-US" b="1" dirty="0"/>
              <a:t>语料库</a:t>
            </a:r>
            <a:r>
              <a:rPr lang="en-US" b="1" dirty="0"/>
              <a:t>PKU</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976813"/>
          </a:xfrm>
        </p:spPr>
        <p:txBody>
          <a:bodyPr>
            <a:normAutofit/>
          </a:bodyPr>
          <a:lstStyle/>
          <a:p>
            <a:r>
              <a:rPr lang="en-US" sz="2400" dirty="0" err="1">
                <a:latin typeface="Microsoft YaHei" panose="020B0503020204020204" pitchFamily="34" charset="-122"/>
                <a:ea typeface="Microsoft YaHei" panose="020B0503020204020204" pitchFamily="34" charset="-122"/>
                <a:cs typeface="Times New Roman" panose="02020603050405020304" pitchFamily="18" charset="0"/>
              </a:rPr>
              <a:t>我国第一个大型的现代汉语标注语料库</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，以</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人民日报</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》1998</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年的纯文本预料为基础，词语切分、词性标注等加工工作</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1998</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年上半年的人民日报标注语料库（约</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1,300</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万字＝约</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730</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万词）新闻信息中心公开提供许可使用权</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免费公开</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个月的人民日报标注语料库，研究人员可自由下载</a:t>
            </a:r>
            <a:endParaRPr lang="en-US" sz="2400" dirty="0">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a16="http://schemas.microsoft.com/office/drawing/2014/main" id="{B58FDE5C-7F17-AF4A-ABEC-583782D4953B}"/>
              </a:ext>
            </a:extLst>
          </p:cNvPr>
          <p:cNvSpPr/>
          <p:nvPr/>
        </p:nvSpPr>
        <p:spPr>
          <a:xfrm>
            <a:off x="572423" y="4340835"/>
            <a:ext cx="8571577" cy="1938992"/>
          </a:xfrm>
          <a:prstGeom prst="rect">
            <a:avLst/>
          </a:prstGeom>
        </p:spPr>
        <p:txBody>
          <a:bodyPr wrap="none">
            <a:spAutoFit/>
          </a:bodyPr>
          <a:lstStyle/>
          <a:p>
            <a:r>
              <a:rPr lang="en-US" dirty="0" err="1"/>
              <a:t>例</a:t>
            </a:r>
            <a:r>
              <a:rPr lang="zh-CN" altLang="en-US" dirty="0"/>
              <a:t>：</a:t>
            </a:r>
            <a:endParaRPr lang="en-US" altLang="zh-CN" dirty="0"/>
          </a:p>
          <a:p>
            <a:r>
              <a:rPr lang="en-US" dirty="0" err="1"/>
              <a:t>先</a:t>
            </a:r>
            <a:r>
              <a:rPr lang="zh-CN" altLang="en-US" dirty="0"/>
              <a:t>  有  </a:t>
            </a:r>
            <a:r>
              <a:rPr lang="zh-CN" altLang="en-US" dirty="0">
                <a:solidFill>
                  <a:srgbClr val="0432FF"/>
                </a:solidFill>
              </a:rPr>
              <a:t>通货膨胀 </a:t>
            </a:r>
            <a:r>
              <a:rPr lang="zh-CN" altLang="en-US" dirty="0"/>
              <a:t> 干扰  ，  后  有  </a:t>
            </a:r>
            <a:r>
              <a:rPr lang="zh-CN" altLang="en-US" dirty="0">
                <a:solidFill>
                  <a:srgbClr val="0432FF"/>
                </a:solidFill>
              </a:rPr>
              <a:t>通货  紧缩  </a:t>
            </a:r>
            <a:r>
              <a:rPr lang="zh-CN" altLang="en-US" dirty="0"/>
              <a:t>叫板</a:t>
            </a:r>
            <a:endParaRPr lang="en-US" altLang="zh-CN" dirty="0"/>
          </a:p>
          <a:p>
            <a:r>
              <a:rPr lang="zh-CN" altLang="en-US" dirty="0"/>
              <a:t>治疗  </a:t>
            </a:r>
            <a:r>
              <a:rPr lang="zh-CN" altLang="en-US" dirty="0">
                <a:solidFill>
                  <a:srgbClr val="0432FF"/>
                </a:solidFill>
              </a:rPr>
              <a:t>精神  分裂症  </a:t>
            </a:r>
            <a:r>
              <a:rPr lang="zh-CN" altLang="en-US" dirty="0"/>
              <a:t>将  有  新药</a:t>
            </a:r>
            <a:endParaRPr lang="en-US" altLang="zh-CN" dirty="0"/>
          </a:p>
          <a:p>
            <a:r>
              <a:rPr lang="en-US" altLang="zh-CN" dirty="0"/>
              <a:t>2000</a:t>
            </a:r>
            <a:r>
              <a:rPr lang="zh-CN" altLang="en-US" dirty="0"/>
              <a:t>年  诺贝尓  生理学  或  医学  </a:t>
            </a:r>
            <a:r>
              <a:rPr lang="zh-CN" altLang="en-US" dirty="0">
                <a:solidFill>
                  <a:srgbClr val="0432FF"/>
                </a:solidFill>
              </a:rPr>
              <a:t>奖得主  </a:t>
            </a:r>
            <a:r>
              <a:rPr lang="zh-CN" altLang="en-US" dirty="0"/>
              <a:t>之一</a:t>
            </a:r>
            <a:endParaRPr lang="en-US" altLang="zh-CN" dirty="0"/>
          </a:p>
          <a:p>
            <a:r>
              <a:rPr lang="zh-CN" altLang="en-US" dirty="0"/>
              <a:t>本版  照片  由  </a:t>
            </a:r>
            <a:r>
              <a:rPr lang="zh-CN" altLang="en-US" dirty="0">
                <a:solidFill>
                  <a:srgbClr val="0432FF"/>
                </a:solidFill>
              </a:rPr>
              <a:t>王  成</a:t>
            </a:r>
            <a:r>
              <a:rPr lang="zh-CN" altLang="en-US" dirty="0"/>
              <a:t>  </a:t>
            </a:r>
            <a:r>
              <a:rPr lang="zh-CN" altLang="en-US" dirty="0">
                <a:solidFill>
                  <a:srgbClr val="0432FF"/>
                </a:solidFill>
              </a:rPr>
              <a:t>、 高  山  、  孙  家驹  、  胡  斌  </a:t>
            </a:r>
            <a:r>
              <a:rPr lang="zh-CN" altLang="en-US" dirty="0"/>
              <a:t>提供  </a:t>
            </a:r>
            <a:endParaRPr lang="en-US" dirty="0"/>
          </a:p>
        </p:txBody>
      </p:sp>
    </p:spTree>
    <p:extLst>
      <p:ext uri="{BB962C8B-B14F-4D97-AF65-F5344CB8AC3E}">
        <p14:creationId xmlns:p14="http://schemas.microsoft.com/office/powerpoint/2010/main" val="1648052174"/>
      </p:ext>
    </p:extLst>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9932B7C-95D8-8263-4400-8586493B86BF}"/>
              </a:ext>
            </a:extLst>
          </p:cNvPr>
          <p:cNvSpPr>
            <a:spLocks noGrp="1"/>
          </p:cNvSpPr>
          <p:nvPr>
            <p:ph type="sldNum" sz="quarter" idx="12"/>
          </p:nvPr>
        </p:nvSpPr>
        <p:spPr/>
        <p:txBody>
          <a:bodyPr/>
          <a:lstStyle/>
          <a:p>
            <a:pPr>
              <a:defRPr/>
            </a:pPr>
            <a:fld id="{6695875E-1D8E-5C47-A1E8-9C990B064D39}" type="slidenum">
              <a:rPr lang="en-US" altLang="ko-KR" smtClean="0"/>
              <a:pPr>
                <a:defRPr/>
              </a:pPr>
              <a:t>57</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a:t>
            </a:r>
            <a:r>
              <a:rPr lang="en-US" b="1" dirty="0"/>
              <a:t>.</a:t>
            </a:r>
            <a:r>
              <a:rPr lang="en-US" altLang="zh-CN" b="1" dirty="0"/>
              <a:t>6</a:t>
            </a:r>
            <a:r>
              <a:rPr lang="en-US" b="1" dirty="0"/>
              <a:t>.3 </a:t>
            </a:r>
            <a:r>
              <a:rPr lang="zh-CN" altLang="en-US" b="1" dirty="0"/>
              <a:t>繁体中文分词语料库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22400"/>
            <a:ext cx="8301037" cy="908050"/>
          </a:xfrm>
        </p:spPr>
        <p:txBody>
          <a:bodyPr>
            <a:normAutofit lnSpcReduction="10000"/>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香港城市大学提供的</a:t>
            </a:r>
            <a:r>
              <a:rPr lang="en-US" dirty="0">
                <a:latin typeface="Microsoft YaHei" panose="020B0503020204020204" pitchFamily="34" charset="-122"/>
                <a:ea typeface="Microsoft YaHei" panose="020B0503020204020204" pitchFamily="34" charset="-122"/>
                <a:cs typeface="Times New Roman" panose="02020603050405020304" pitchFamily="18" charset="0"/>
              </a:rPr>
              <a:t>CITYU</a:t>
            </a:r>
          </a:p>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台湾中央研究院提供的</a:t>
            </a:r>
            <a:r>
              <a:rPr lang="en-US" dirty="0">
                <a:latin typeface="Microsoft YaHei" panose="020B0503020204020204" pitchFamily="34" charset="-122"/>
                <a:ea typeface="Microsoft YaHei" panose="020B0503020204020204" pitchFamily="34" charset="-122"/>
                <a:cs typeface="Times New Roman" panose="02020603050405020304" pitchFamily="18" charset="0"/>
              </a:rPr>
              <a:t>AS</a:t>
            </a:r>
            <a:endParaRPr lang="en-US" dirty="0">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a16="http://schemas.microsoft.com/office/drawing/2014/main" id="{B58FDE5C-7F17-AF4A-ABEC-583782D4953B}"/>
              </a:ext>
            </a:extLst>
          </p:cNvPr>
          <p:cNvSpPr/>
          <p:nvPr/>
        </p:nvSpPr>
        <p:spPr>
          <a:xfrm>
            <a:off x="756823" y="3640792"/>
            <a:ext cx="184731" cy="369332"/>
          </a:xfrm>
          <a:prstGeom prst="rect">
            <a:avLst/>
          </a:prstGeom>
        </p:spPr>
        <p:txBody>
          <a:bodyPr wrap="none">
            <a:spAutoFit/>
          </a:bodyPr>
          <a:lstStyle/>
          <a:p>
            <a:endParaRPr lang="en-US" sz="1800" dirty="0"/>
          </a:p>
        </p:txBody>
      </p:sp>
      <p:graphicFrame>
        <p:nvGraphicFramePr>
          <p:cNvPr id="5" name="Content Placeholder 5">
            <a:extLst>
              <a:ext uri="{FF2B5EF4-FFF2-40B4-BE49-F238E27FC236}">
                <a16:creationId xmlns:a16="http://schemas.microsoft.com/office/drawing/2014/main" id="{C9C00DB8-339F-D7A5-BEB6-B185BA7F4FCA}"/>
              </a:ext>
            </a:extLst>
          </p:cNvPr>
          <p:cNvGraphicFramePr>
            <a:graphicFrameLocks/>
          </p:cNvGraphicFramePr>
          <p:nvPr>
            <p:extLst>
              <p:ext uri="{D42A27DB-BD31-4B8C-83A1-F6EECF244321}">
                <p14:modId xmlns:p14="http://schemas.microsoft.com/office/powerpoint/2010/main" val="2541925632"/>
              </p:ext>
            </p:extLst>
          </p:nvPr>
        </p:nvGraphicFramePr>
        <p:xfrm>
          <a:off x="800335" y="2836730"/>
          <a:ext cx="5328591" cy="1679639"/>
        </p:xfrm>
        <a:graphic>
          <a:graphicData uri="http://schemas.openxmlformats.org/drawingml/2006/table">
            <a:tbl>
              <a:tblPr firstRow="1" firstCol="1" lastRow="1" lastCol="1"/>
              <a:tblGrid>
                <a:gridCol w="1065718">
                  <a:extLst>
                    <a:ext uri="{9D8B030D-6E8A-4147-A177-3AD203B41FA5}">
                      <a16:colId xmlns:a16="http://schemas.microsoft.com/office/drawing/2014/main" val="247232889"/>
                    </a:ext>
                  </a:extLst>
                </a:gridCol>
                <a:gridCol w="1065718">
                  <a:extLst>
                    <a:ext uri="{9D8B030D-6E8A-4147-A177-3AD203B41FA5}">
                      <a16:colId xmlns:a16="http://schemas.microsoft.com/office/drawing/2014/main" val="852707537"/>
                    </a:ext>
                  </a:extLst>
                </a:gridCol>
                <a:gridCol w="1202207">
                  <a:extLst>
                    <a:ext uri="{9D8B030D-6E8A-4147-A177-3AD203B41FA5}">
                      <a16:colId xmlns:a16="http://schemas.microsoft.com/office/drawing/2014/main" val="2508334535"/>
                    </a:ext>
                  </a:extLst>
                </a:gridCol>
                <a:gridCol w="929230">
                  <a:extLst>
                    <a:ext uri="{9D8B030D-6E8A-4147-A177-3AD203B41FA5}">
                      <a16:colId xmlns:a16="http://schemas.microsoft.com/office/drawing/2014/main" val="3137378309"/>
                    </a:ext>
                  </a:extLst>
                </a:gridCol>
                <a:gridCol w="1065718">
                  <a:extLst>
                    <a:ext uri="{9D8B030D-6E8A-4147-A177-3AD203B41FA5}">
                      <a16:colId xmlns:a16="http://schemas.microsoft.com/office/drawing/2014/main" val="1886218194"/>
                    </a:ext>
                  </a:extLst>
                </a:gridCol>
              </a:tblGrid>
              <a:tr h="559879">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语料库</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字符数</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词语种数</a:t>
                      </a:r>
                      <a:endPar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dirty="0" err="1">
                          <a:solidFill>
                            <a:srgbClr val="0432FF"/>
                          </a:solidFill>
                          <a:effectLst/>
                          <a:latin typeface="SimSun" panose="02010600030101010101" pitchFamily="2" charset="-122"/>
                          <a:ea typeface="SimSun" panose="02010600030101010101" pitchFamily="2" charset="-122"/>
                          <a:cs typeface="Times New Roman" panose="02020603050405020304" pitchFamily="18" charset="0"/>
                        </a:rPr>
                        <a:t>总词频</a:t>
                      </a:r>
                      <a:endPar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平均词长</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602993"/>
                  </a:ext>
                </a:extLst>
              </a:tr>
              <a:tr h="27994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PKU</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183</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6</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111</a:t>
                      </a:r>
                      <a:r>
                        <a:rPr lang="en-US" sz="1800" dirty="0">
                          <a:effectLst/>
                          <a:latin typeface="SimSun" panose="02010600030101010101" pitchFamily="2" charset="-122"/>
                          <a:ea typeface="SimSun" panose="02010600030101010101" pitchFamily="2" charset="-122"/>
                          <a:cs typeface="Times New Roman" panose="02020603050405020304" pitchFamily="18" charset="0"/>
                        </a:rPr>
                        <a:t>万</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1.6</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98652811"/>
                  </a:ext>
                </a:extLst>
              </a:tr>
              <a:tr h="27994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MSR</a:t>
                      </a: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405</a:t>
                      </a:r>
                      <a:r>
                        <a:rPr lang="en-US" sz="1800" dirty="0">
                          <a:effectLst/>
                          <a:latin typeface="SimSun" panose="02010600030101010101" pitchFamily="2" charset="-122"/>
                          <a:ea typeface="SimSun" panose="02010600030101010101" pitchFamily="2" charset="-122"/>
                          <a:cs typeface="Times New Roman" panose="02020603050405020304" pitchFamily="18" charset="0"/>
                        </a:rPr>
                        <a:t>万</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9</a:t>
                      </a:r>
                      <a:r>
                        <a:rPr lang="en-US" sz="1800" dirty="0">
                          <a:effectLst/>
                          <a:latin typeface="SimSun" panose="02010600030101010101" pitchFamily="2" charset="-122"/>
                          <a:ea typeface="SimSun" panose="02010600030101010101" pitchFamily="2" charset="-122"/>
                          <a:cs typeface="Times New Roman" panose="02020603050405020304" pitchFamily="18" charset="0"/>
                        </a:rPr>
                        <a:t>万</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237</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solidFill>
                            <a:srgbClr val="0432FF"/>
                          </a:solidFill>
                          <a:effectLst/>
                          <a:latin typeface="Cambria" panose="02040503050406030204" pitchFamily="18" charset="0"/>
                          <a:ea typeface="SimSun" panose="02010600030101010101" pitchFamily="2" charset="-122"/>
                          <a:cs typeface="Times New Roman" panose="02020603050405020304" pitchFamily="18" charset="0"/>
                        </a:rPr>
                        <a:t>1.7</a:t>
                      </a:r>
                    </a:p>
                  </a:txBody>
                  <a:tcPr marL="51435" marR="51435" marT="0" marB="0">
                    <a:lnL>
                      <a:noFill/>
                    </a:lnL>
                    <a:lnR>
                      <a:noFill/>
                    </a:lnR>
                    <a:lnT>
                      <a:noFill/>
                    </a:lnT>
                    <a:lnB>
                      <a:noFill/>
                    </a:lnB>
                  </a:tcPr>
                </a:tc>
                <a:extLst>
                  <a:ext uri="{0D108BD9-81ED-4DB2-BD59-A6C34878D82A}">
                    <a16:rowId xmlns:a16="http://schemas.microsoft.com/office/drawing/2014/main" val="3445120800"/>
                  </a:ext>
                </a:extLst>
              </a:tr>
              <a:tr h="27994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AS</a:t>
                      </a: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837</a:t>
                      </a:r>
                      <a:r>
                        <a:rPr lang="en-US" sz="1800" dirty="0">
                          <a:effectLst/>
                          <a:latin typeface="SimSun" panose="02010600030101010101" pitchFamily="2" charset="-122"/>
                          <a:ea typeface="SimSun" panose="02010600030101010101" pitchFamily="2" charset="-122"/>
                          <a:cs typeface="Times New Roman" panose="02020603050405020304" pitchFamily="18" charset="0"/>
                        </a:rPr>
                        <a:t>万</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14</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545</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1.5</a:t>
                      </a:r>
                    </a:p>
                  </a:txBody>
                  <a:tcPr marL="51435" marR="51435" marT="0" marB="0">
                    <a:lnL>
                      <a:noFill/>
                    </a:lnL>
                    <a:lnR>
                      <a:noFill/>
                    </a:lnR>
                    <a:lnT>
                      <a:noFill/>
                    </a:lnT>
                    <a:lnB>
                      <a:noFill/>
                    </a:lnB>
                  </a:tcPr>
                </a:tc>
                <a:extLst>
                  <a:ext uri="{0D108BD9-81ED-4DB2-BD59-A6C34878D82A}">
                    <a16:rowId xmlns:a16="http://schemas.microsoft.com/office/drawing/2014/main" val="2406047958"/>
                  </a:ext>
                </a:extLst>
              </a:tr>
              <a:tr h="27994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CITYU</a:t>
                      </a: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240</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7</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146</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1.7</a:t>
                      </a:r>
                    </a:p>
                  </a:txBody>
                  <a:tcPr marL="51435" marR="51435" marT="0" marB="0">
                    <a:lnL>
                      <a:noFill/>
                    </a:lnL>
                    <a:lnR>
                      <a:noFill/>
                    </a:lnR>
                    <a:lnT>
                      <a:noFill/>
                    </a:lnT>
                    <a:lnB>
                      <a:noFill/>
                    </a:lnB>
                  </a:tcPr>
                </a:tc>
                <a:extLst>
                  <a:ext uri="{0D108BD9-81ED-4DB2-BD59-A6C34878D82A}">
                    <a16:rowId xmlns:a16="http://schemas.microsoft.com/office/drawing/2014/main" val="6451747"/>
                  </a:ext>
                </a:extLst>
              </a:tr>
            </a:tbl>
          </a:graphicData>
        </a:graphic>
      </p:graphicFrame>
      <p:sp>
        <p:nvSpPr>
          <p:cNvPr id="6" name="Rectangle 9">
            <a:extLst>
              <a:ext uri="{FF2B5EF4-FFF2-40B4-BE49-F238E27FC236}">
                <a16:creationId xmlns:a16="http://schemas.microsoft.com/office/drawing/2014/main" id="{47FB3D58-9278-A6E3-6D0E-842BF78A01BD}"/>
              </a:ext>
            </a:extLst>
          </p:cNvPr>
          <p:cNvSpPr/>
          <p:nvPr/>
        </p:nvSpPr>
        <p:spPr>
          <a:xfrm>
            <a:off x="812529" y="4484448"/>
            <a:ext cx="184731" cy="369332"/>
          </a:xfrm>
          <a:prstGeom prst="rect">
            <a:avLst/>
          </a:prstGeom>
        </p:spPr>
        <p:txBody>
          <a:bodyPr wrap="none">
            <a:spAutoFit/>
          </a:bodyPr>
          <a:lstStyle/>
          <a:p>
            <a:endParaRPr lang="en-US" sz="1800" dirty="0"/>
          </a:p>
        </p:txBody>
      </p:sp>
      <p:sp>
        <p:nvSpPr>
          <p:cNvPr id="7" name="Rectangle 7">
            <a:extLst>
              <a:ext uri="{FF2B5EF4-FFF2-40B4-BE49-F238E27FC236}">
                <a16:creationId xmlns:a16="http://schemas.microsoft.com/office/drawing/2014/main" id="{34FF991E-8E95-4F3C-A99A-44B7BF506864}"/>
              </a:ext>
            </a:extLst>
          </p:cNvPr>
          <p:cNvSpPr/>
          <p:nvPr/>
        </p:nvSpPr>
        <p:spPr>
          <a:xfrm>
            <a:off x="1939934" y="2492896"/>
            <a:ext cx="2973891" cy="369332"/>
          </a:xfrm>
          <a:prstGeom prst="rect">
            <a:avLst/>
          </a:prstGeom>
        </p:spPr>
        <p:txBody>
          <a:bodyPr wrap="none">
            <a:spAutoFit/>
          </a:bodyPr>
          <a:lstStyle/>
          <a:p>
            <a:pPr>
              <a:spcBef>
                <a:spcPts val="675"/>
              </a:spcBef>
              <a:spcAft>
                <a:spcPts val="675"/>
              </a:spcAft>
            </a:pPr>
            <a:r>
              <a:rPr lang="zh-CN" altLang="en-US" sz="1800" b="1" dirty="0">
                <a:latin typeface="Cambria" panose="02040503050406030204" pitchFamily="18" charset="0"/>
                <a:ea typeface="SimSun" panose="02010600030101010101" pitchFamily="2" charset="-122"/>
                <a:cs typeface="Times New Roman" panose="02020603050405020304" pitchFamily="18" charset="0"/>
              </a:rPr>
              <a:t>中文分词语料库训练集统计</a:t>
            </a:r>
            <a:endParaRPr lang="en-US" sz="1800" dirty="0">
              <a:latin typeface="Cambria" panose="02040503050406030204" pitchFamily="18" charset="0"/>
              <a:ea typeface="SimSun" panose="02010600030101010101" pitchFamily="2" charset="-122"/>
              <a:cs typeface="Times New Roman" panose="02020603050405020304" pitchFamily="18" charset="0"/>
            </a:endParaRPr>
          </a:p>
        </p:txBody>
      </p:sp>
      <p:graphicFrame>
        <p:nvGraphicFramePr>
          <p:cNvPr id="8" name="Table 10">
            <a:extLst>
              <a:ext uri="{FF2B5EF4-FFF2-40B4-BE49-F238E27FC236}">
                <a16:creationId xmlns:a16="http://schemas.microsoft.com/office/drawing/2014/main" id="{16CA0C32-F4B0-180B-D112-BC5EB1F8032B}"/>
              </a:ext>
            </a:extLst>
          </p:cNvPr>
          <p:cNvGraphicFramePr>
            <a:graphicFrameLocks noGrp="1"/>
          </p:cNvGraphicFramePr>
          <p:nvPr>
            <p:extLst>
              <p:ext uri="{D42A27DB-BD31-4B8C-83A1-F6EECF244321}">
                <p14:modId xmlns:p14="http://schemas.microsoft.com/office/powerpoint/2010/main" val="945339130"/>
              </p:ext>
            </p:extLst>
          </p:nvPr>
        </p:nvGraphicFramePr>
        <p:xfrm>
          <a:off x="569962" y="5155569"/>
          <a:ext cx="6106198" cy="1371600"/>
        </p:xfrm>
        <a:graphic>
          <a:graphicData uri="http://schemas.openxmlformats.org/drawingml/2006/table">
            <a:tbl>
              <a:tblPr firstRow="1" firstCol="1" lastRow="1" lastCol="1"/>
              <a:tblGrid>
                <a:gridCol w="926494">
                  <a:extLst>
                    <a:ext uri="{9D8B030D-6E8A-4147-A177-3AD203B41FA5}">
                      <a16:colId xmlns:a16="http://schemas.microsoft.com/office/drawing/2014/main" val="2856170165"/>
                    </a:ext>
                  </a:extLst>
                </a:gridCol>
                <a:gridCol w="926494">
                  <a:extLst>
                    <a:ext uri="{9D8B030D-6E8A-4147-A177-3AD203B41FA5}">
                      <a16:colId xmlns:a16="http://schemas.microsoft.com/office/drawing/2014/main" val="4141254353"/>
                    </a:ext>
                  </a:extLst>
                </a:gridCol>
                <a:gridCol w="1070509">
                  <a:extLst>
                    <a:ext uri="{9D8B030D-6E8A-4147-A177-3AD203B41FA5}">
                      <a16:colId xmlns:a16="http://schemas.microsoft.com/office/drawing/2014/main" val="481777862"/>
                    </a:ext>
                  </a:extLst>
                </a:gridCol>
                <a:gridCol w="1008112">
                  <a:extLst>
                    <a:ext uri="{9D8B030D-6E8A-4147-A177-3AD203B41FA5}">
                      <a16:colId xmlns:a16="http://schemas.microsoft.com/office/drawing/2014/main" val="578846404"/>
                    </a:ext>
                  </a:extLst>
                </a:gridCol>
                <a:gridCol w="1080120">
                  <a:extLst>
                    <a:ext uri="{9D8B030D-6E8A-4147-A177-3AD203B41FA5}">
                      <a16:colId xmlns:a16="http://schemas.microsoft.com/office/drawing/2014/main" val="1805175841"/>
                    </a:ext>
                  </a:extLst>
                </a:gridCol>
                <a:gridCol w="1094469">
                  <a:extLst>
                    <a:ext uri="{9D8B030D-6E8A-4147-A177-3AD203B41FA5}">
                      <a16:colId xmlns:a16="http://schemas.microsoft.com/office/drawing/2014/main" val="3141785293"/>
                    </a:ext>
                  </a:extLst>
                </a:gridCol>
              </a:tblGrid>
              <a:tr h="228600">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语料库</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字符数</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词语种数</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总词频</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平均词长</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OOV</a:t>
                      </a: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3963541"/>
                  </a:ext>
                </a:extLst>
              </a:tr>
              <a:tr h="228600">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PKU</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17</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10</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1.7</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5.75%</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04200705"/>
                  </a:ext>
                </a:extLst>
              </a:tr>
              <a:tr h="22860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MSR</a:t>
                      </a: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18</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11</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1.7</a:t>
                      </a: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2.65%</a:t>
                      </a:r>
                    </a:p>
                  </a:txBody>
                  <a:tcPr marL="51435" marR="51435" marT="0" marB="0">
                    <a:lnL>
                      <a:noFill/>
                    </a:lnL>
                    <a:lnR>
                      <a:noFill/>
                    </a:lnR>
                    <a:lnT>
                      <a:noFill/>
                    </a:lnT>
                    <a:lnB>
                      <a:noFill/>
                    </a:lnB>
                  </a:tcPr>
                </a:tc>
                <a:extLst>
                  <a:ext uri="{0D108BD9-81ED-4DB2-BD59-A6C34878D82A}">
                    <a16:rowId xmlns:a16="http://schemas.microsoft.com/office/drawing/2014/main" val="1383501733"/>
                  </a:ext>
                </a:extLst>
              </a:tr>
              <a:tr h="22860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AS</a:t>
                      </a: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20</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12</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1.6</a:t>
                      </a: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4.33%</a:t>
                      </a:r>
                    </a:p>
                  </a:txBody>
                  <a:tcPr marL="51435" marR="51435" marT="0" marB="0">
                    <a:lnL>
                      <a:noFill/>
                    </a:lnL>
                    <a:lnR>
                      <a:noFill/>
                    </a:lnR>
                    <a:lnT>
                      <a:noFill/>
                    </a:lnT>
                    <a:lnB>
                      <a:noFill/>
                    </a:lnB>
                  </a:tcPr>
                </a:tc>
                <a:extLst>
                  <a:ext uri="{0D108BD9-81ED-4DB2-BD59-A6C34878D82A}">
                    <a16:rowId xmlns:a16="http://schemas.microsoft.com/office/drawing/2014/main" val="1252396882"/>
                  </a:ext>
                </a:extLst>
              </a:tr>
              <a:tr h="22860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CITYU</a:t>
                      </a: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7</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4</a:t>
                      </a:r>
                      <a:r>
                        <a:rPr lang="en-US" sz="1800">
                          <a:effectLst/>
                          <a:latin typeface="SimSun" panose="02010600030101010101" pitchFamily="2" charset="-122"/>
                          <a:ea typeface="SimSun" panose="02010600030101010101" pitchFamily="2" charset="-122"/>
                          <a:cs typeface="Times New Roman" panose="02020603050405020304" pitchFamily="18" charset="0"/>
                        </a:rPr>
                        <a:t>万</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1.7</a:t>
                      </a:r>
                    </a:p>
                  </a:txBody>
                  <a:tcPr marL="51435" marR="51435"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7.40%</a:t>
                      </a:r>
                    </a:p>
                  </a:txBody>
                  <a:tcPr marL="51435" marR="51435" marT="0" marB="0">
                    <a:lnL>
                      <a:noFill/>
                    </a:lnL>
                    <a:lnR>
                      <a:noFill/>
                    </a:lnR>
                    <a:lnT>
                      <a:noFill/>
                    </a:lnT>
                    <a:lnB>
                      <a:noFill/>
                    </a:lnB>
                  </a:tcPr>
                </a:tc>
                <a:extLst>
                  <a:ext uri="{0D108BD9-81ED-4DB2-BD59-A6C34878D82A}">
                    <a16:rowId xmlns:a16="http://schemas.microsoft.com/office/drawing/2014/main" val="3725526182"/>
                  </a:ext>
                </a:extLst>
              </a:tr>
            </a:tbl>
          </a:graphicData>
        </a:graphic>
      </p:graphicFrame>
      <p:sp>
        <p:nvSpPr>
          <p:cNvPr id="9" name="Rectangle 11">
            <a:extLst>
              <a:ext uri="{FF2B5EF4-FFF2-40B4-BE49-F238E27FC236}">
                <a16:creationId xmlns:a16="http://schemas.microsoft.com/office/drawing/2014/main" id="{629B15ED-5B8D-DB37-EED9-82EE77A3DE6B}"/>
              </a:ext>
            </a:extLst>
          </p:cNvPr>
          <p:cNvSpPr/>
          <p:nvPr/>
        </p:nvSpPr>
        <p:spPr>
          <a:xfrm>
            <a:off x="2118683" y="4774326"/>
            <a:ext cx="2973891" cy="369332"/>
          </a:xfrm>
          <a:prstGeom prst="rect">
            <a:avLst/>
          </a:prstGeom>
        </p:spPr>
        <p:txBody>
          <a:bodyPr wrap="none">
            <a:spAutoFit/>
          </a:bodyPr>
          <a:lstStyle/>
          <a:p>
            <a:pPr>
              <a:spcBef>
                <a:spcPts val="675"/>
              </a:spcBef>
              <a:spcAft>
                <a:spcPts val="675"/>
              </a:spcAft>
            </a:pPr>
            <a:r>
              <a:rPr lang="zh-CN" altLang="en-US" sz="1800" b="1" dirty="0">
                <a:latin typeface="Cambria" panose="02040503050406030204" pitchFamily="18" charset="0"/>
                <a:ea typeface="SimSun" panose="02010600030101010101" pitchFamily="2" charset="-122"/>
                <a:cs typeface="Times New Roman" panose="02020603050405020304" pitchFamily="18" charset="0"/>
              </a:rPr>
              <a:t>中文分词语料库测试集统计</a:t>
            </a:r>
            <a:endParaRPr lang="en-US" sz="1800" dirty="0">
              <a:latin typeface="Cambria" panose="02040503050406030204" pitchFamily="18" charset="0"/>
              <a:ea typeface="SimSun"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5DBFD008-CB6E-D478-04A4-691ED6D0081D}"/>
              </a:ext>
            </a:extLst>
          </p:cNvPr>
          <p:cNvSpPr txBox="1"/>
          <p:nvPr/>
        </p:nvSpPr>
        <p:spPr>
          <a:xfrm>
            <a:off x="6128926" y="2075423"/>
            <a:ext cx="2852063" cy="1754326"/>
          </a:xfrm>
          <a:prstGeom prst="rect">
            <a:avLst/>
          </a:prstGeom>
          <a:noFill/>
        </p:spPr>
        <p:txBody>
          <a:bodyPr wrap="none" rtlCol="0">
            <a:spAutoFit/>
          </a:bodyPr>
          <a:lstStyle/>
          <a:p>
            <a:r>
              <a:rPr lang="zh-CN" altLang="zh-CN" sz="2000" kern="100" dirty="0">
                <a:effectLst/>
                <a:ea typeface="宋体" panose="02010600030101010101" pitchFamily="2" charset="-122"/>
                <a:cs typeface="Times New Roman" panose="02020603050405020304" pitchFamily="18" charset="0"/>
              </a:rPr>
              <a:t>语料库规模</a:t>
            </a:r>
            <a:endParaRPr lang="en-US" altLang="zh-CN" sz="2000" kern="100" dirty="0">
              <a:effectLst/>
              <a:ea typeface="宋体" panose="02010600030101010101" pitchFamily="2" charset="-122"/>
              <a:cs typeface="Times New Roman" panose="02020603050405020304" pitchFamily="18" charset="0"/>
            </a:endParaRPr>
          </a:p>
          <a:p>
            <a:r>
              <a:rPr lang="en-US" altLang="zh-CN" sz="2000" kern="100" dirty="0">
                <a:effectLst/>
                <a:ea typeface="宋体" panose="02010600030101010101" pitchFamily="2" charset="-122"/>
                <a:cs typeface="Times New Roman" panose="02020603050405020304" pitchFamily="18" charset="0"/>
              </a:rPr>
              <a:t>AS&gt;MSR&gt;CITYU&gt;PKU</a:t>
            </a:r>
            <a:endParaRPr lang="zh-CN" altLang="zh-CN" sz="2000" kern="100" dirty="0">
              <a:effectLst/>
              <a:ea typeface="DengXian" panose="02010600030101010101" pitchFamily="2" charset="-122"/>
              <a:cs typeface="Times New Roman" panose="02020603050405020304" pitchFamily="18" charset="0"/>
            </a:endParaRPr>
          </a:p>
          <a:p>
            <a:endParaRPr kumimoji="1" lang="en-US" altLang="zh-CN" sz="2800" dirty="0">
              <a:cs typeface="Times New Roman" panose="02020603050405020304" pitchFamily="18" charset="0"/>
            </a:endParaRPr>
          </a:p>
          <a:p>
            <a:r>
              <a:rPr lang="zh-CN" altLang="zh-CN" sz="2000" dirty="0">
                <a:effectLst/>
                <a:ea typeface="宋体" panose="02010600030101010101" pitchFamily="2" charset="-122"/>
                <a:cs typeface="Times New Roman" panose="02020603050405020304" pitchFamily="18" charset="0"/>
              </a:rPr>
              <a:t>语料库难度</a:t>
            </a:r>
            <a:endParaRPr lang="en-US" altLang="zh-CN" sz="2000" dirty="0">
              <a:effectLst/>
              <a:ea typeface="宋体" panose="02010600030101010101" pitchFamily="2" charset="-122"/>
              <a:cs typeface="Times New Roman" panose="02020603050405020304" pitchFamily="18" charset="0"/>
            </a:endParaRPr>
          </a:p>
          <a:p>
            <a:r>
              <a:rPr lang="en-US" altLang="zh-CN" sz="2000" dirty="0">
                <a:effectLst/>
                <a:ea typeface="宋体" panose="02010600030101010101" pitchFamily="2" charset="-122"/>
                <a:cs typeface="Times New Roman" panose="02020603050405020304" pitchFamily="18" charset="0"/>
              </a:rPr>
              <a:t>CITYU&gt;PKU&gt;AS&gt;MSR</a:t>
            </a:r>
            <a:r>
              <a:rPr lang="zh-CN" altLang="zh-CN" sz="2000" dirty="0">
                <a:effectLst/>
                <a:cs typeface="Times New Roman" panose="02020603050405020304" pitchFamily="18" charset="0"/>
              </a:rPr>
              <a:t> </a:t>
            </a:r>
            <a:endParaRPr kumimoji="1" lang="zh-CN" altLang="en-US" sz="2000" dirty="0">
              <a:cs typeface="Times New Roman" panose="02020603050405020304" pitchFamily="18" charset="0"/>
            </a:endParaRPr>
          </a:p>
        </p:txBody>
      </p:sp>
    </p:spTree>
    <p:extLst>
      <p:ext uri="{BB962C8B-B14F-4D97-AF65-F5344CB8AC3E}">
        <p14:creationId xmlns:p14="http://schemas.microsoft.com/office/powerpoint/2010/main" val="2872283420"/>
      </p:ext>
    </p:extLst>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84A459D-980E-B8AF-0792-139B9955AD3B}"/>
              </a:ext>
            </a:extLst>
          </p:cNvPr>
          <p:cNvSpPr>
            <a:spLocks noGrp="1"/>
          </p:cNvSpPr>
          <p:nvPr>
            <p:ph type="sldNum" sz="quarter" idx="12"/>
          </p:nvPr>
        </p:nvSpPr>
        <p:spPr/>
        <p:txBody>
          <a:bodyPr/>
          <a:lstStyle/>
          <a:p>
            <a:pPr>
              <a:defRPr/>
            </a:pPr>
            <a:fld id="{6695875E-1D8E-5C47-A1E8-9C990B064D39}" type="slidenum">
              <a:rPr lang="en-US" altLang="ko-KR" smtClean="0"/>
              <a:pPr>
                <a:defRPr/>
              </a:pPr>
              <a:t>58</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b="1" dirty="0"/>
              <a:t>2</a:t>
            </a:r>
            <a:r>
              <a:rPr lang="en-US" b="1" dirty="0"/>
              <a:t>.</a:t>
            </a:r>
            <a:r>
              <a:rPr lang="en-US" altLang="zh-CN" b="1" dirty="0"/>
              <a:t>6</a:t>
            </a:r>
            <a:r>
              <a:rPr lang="en-US" b="1" dirty="0"/>
              <a:t> </a:t>
            </a:r>
            <a:r>
              <a:rPr lang="zh-CN" altLang="en-US" b="1" dirty="0"/>
              <a:t>中文分词语料库及工具</a:t>
            </a:r>
            <a:endParaRPr lang="en-US" b="1" dirty="0"/>
          </a:p>
        </p:txBody>
      </p:sp>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
        <p:nvSpPr>
          <p:cNvPr id="4" name="Content Placeholder 2">
            <a:extLst>
              <a:ext uri="{FF2B5EF4-FFF2-40B4-BE49-F238E27FC236}">
                <a16:creationId xmlns:a16="http://schemas.microsoft.com/office/drawing/2014/main" id="{80E00C52-E139-D21B-D229-9A2628E9BCB8}"/>
              </a:ext>
            </a:extLst>
          </p:cNvPr>
          <p:cNvSpPr>
            <a:spLocks noGrp="1"/>
          </p:cNvSpPr>
          <p:nvPr/>
        </p:nvSpPr>
        <p:spPr>
          <a:xfrm>
            <a:off x="561975" y="1482824"/>
            <a:ext cx="8582025" cy="50546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50000"/>
              </a:lnSpc>
              <a:spcBef>
                <a:spcPts val="1000"/>
              </a:spcBef>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sym typeface="+mn-ea"/>
              </a:rPr>
              <a:t>工具</a:t>
            </a:r>
          </a:p>
          <a:p>
            <a:pPr lvl="1">
              <a:lnSpc>
                <a:spcPct val="150000"/>
              </a:lnSpc>
            </a:pPr>
            <a:r>
              <a:rPr lang="en-US" altLang="zh-CN" dirty="0" err="1">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jieba</a:t>
            </a:r>
            <a:r>
              <a:rPr lang="en-US" altLang="zh-CN"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结巴</a:t>
            </a:r>
            <a:endParaRPr lang="en-US" altLang="zh-CN"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endParaRPr>
          </a:p>
          <a:p>
            <a:pPr lvl="1">
              <a:lnSpc>
                <a:spcPct val="150000"/>
              </a:lnSpc>
            </a:pPr>
            <a:r>
              <a:rPr lang="en-US" altLang="zh-CN" dirty="0" err="1">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sym typeface="+mn-ea"/>
              </a:rPr>
              <a:t>北京大学PKUseg</a:t>
            </a:r>
            <a:endParaRPr lang="en-US" altLang="zh-CN"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lvl="1">
              <a:lnSpc>
                <a:spcPct val="150000"/>
              </a:lnSpc>
            </a:pP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sym typeface="+mn-ea"/>
              </a:rPr>
              <a:t>清华大学THULAC</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lvl="1">
              <a:lnSpc>
                <a:spcPct val="150000"/>
              </a:lnSpc>
            </a:pPr>
            <a:r>
              <a:rPr lang="en-US" altLang="zh-CN" dirty="0" err="1">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sym typeface="+mn-ea"/>
              </a:rPr>
              <a:t>HanLP</a:t>
            </a:r>
            <a:endParaRPr lang="en-US" altLang="zh-CN"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lvl="1">
              <a:lnSpc>
                <a:spcPct val="150000"/>
              </a:lnSpc>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sym typeface="+mn-ea"/>
              </a:rPr>
              <a:t>哈工大</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rPr>
              <a:t>LTP</a:t>
            </a:r>
          </a:p>
          <a:p>
            <a:pPr lvl="1">
              <a:lnSpc>
                <a:spcPct val="150000"/>
              </a:lnSpc>
            </a:pP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rPr>
              <a:t>NLTK</a:t>
            </a:r>
          </a:p>
          <a:p>
            <a:pPr lvl="1">
              <a:lnSpc>
                <a:spcPct val="150000"/>
              </a:lnSpc>
            </a:pPr>
            <a:r>
              <a:rPr lang="zh-CN" altLang="en-US" dirty="0">
                <a:latin typeface="Microsoft YaHei" panose="020B0503020204020204" pitchFamily="34" charset="-122"/>
                <a:ea typeface="Microsoft YaHei" panose="020B0503020204020204" pitchFamily="34" charset="-122"/>
                <a:sym typeface="+mn-ea"/>
              </a:rPr>
              <a:t>斯坦福分词器</a:t>
            </a:r>
            <a:r>
              <a:rPr lang="en-US" altLang="zh-CN" dirty="0" err="1">
                <a:latin typeface="Microsoft YaHei" panose="020B0503020204020204" pitchFamily="34" charset="-122"/>
                <a:ea typeface="Microsoft YaHei" panose="020B0503020204020204" pitchFamily="34" charset="-122"/>
                <a:sym typeface="+mn-ea"/>
              </a:rPr>
              <a:t>CoreNLP</a:t>
            </a:r>
            <a:endParaRPr lang="en-US" altLang="zh-CN" dirty="0">
              <a:latin typeface="Microsoft YaHei" panose="020B0503020204020204" pitchFamily="34" charset="-122"/>
              <a:ea typeface="Microsoft YaHei" panose="020B0503020204020204" pitchFamily="34" charset="-122"/>
              <a:sym typeface="+mn-ea"/>
            </a:endParaRPr>
          </a:p>
          <a:p>
            <a:pPr lvl="1" algn="l">
              <a:lnSpc>
                <a:spcPct val="150000"/>
              </a:lnSpc>
              <a:spcBef>
                <a:spcPts val="500"/>
              </a:spcBef>
              <a:buClrTx/>
              <a:buSzTx/>
            </a:pP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3969957779"/>
      </p:ext>
    </p:extLst>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3"/>
          </p:nvPr>
        </p:nvSpPr>
        <p:spPr/>
        <p:txBody>
          <a:bodyPr/>
          <a:lstStyle/>
          <a:p>
            <a:pPr defTabSz="1031558"/>
            <a:fld id="{C136B7D2-B98C-44FD-8D04-7EC62A564975}" type="slidenum">
              <a:rPr lang="en-US" smtClean="0">
                <a:solidFill>
                  <a:prstClr val="black">
                    <a:lumMod val="75000"/>
                    <a:lumOff val="25000"/>
                  </a:prstClr>
                </a:solidFill>
              </a:rPr>
              <a:pPr defTabSz="1031558"/>
              <a:t>59</a:t>
            </a:fld>
            <a:endParaRPr lang="en-US" dirty="0">
              <a:solidFill>
                <a:prstClr val="black">
                  <a:lumMod val="75000"/>
                  <a:lumOff val="25000"/>
                </a:prstClr>
              </a:solidFill>
            </a:endParaRPr>
          </a:p>
        </p:txBody>
      </p:sp>
      <p:sp>
        <p:nvSpPr>
          <p:cNvPr id="18" name="文本占位符 17"/>
          <p:cNvSpPr>
            <a:spLocks noGrp="1"/>
          </p:cNvSpPr>
          <p:nvPr>
            <p:ph type="body" sz="half" idx="2"/>
          </p:nvPr>
        </p:nvSpPr>
        <p:spPr>
          <a:xfrm>
            <a:off x="179512" y="671948"/>
            <a:ext cx="5071959" cy="946865"/>
          </a:xfrm>
        </p:spPr>
        <p:txBody>
          <a:bodyPr/>
          <a:lstStyle/>
          <a:p>
            <a:pPr algn="ctr">
              <a:buClrTx/>
              <a:buSzTx/>
            </a:pPr>
            <a:r>
              <a:rPr lang="en-US" altLang="zh-CN" sz="3600" dirty="0">
                <a:solidFill>
                  <a:schemeClr val="tx1"/>
                </a:solidFill>
                <a:latin typeface="+mj-lt"/>
                <a:ea typeface="+mj-ea"/>
                <a:cs typeface="+mj-cs"/>
              </a:rPr>
              <a:t>2.6.5</a:t>
            </a:r>
            <a:r>
              <a:rPr lang="zh-CN" altLang="en-US" sz="3600" dirty="0">
                <a:solidFill>
                  <a:schemeClr val="tx1"/>
                </a:solidFill>
                <a:latin typeface="+mj-lt"/>
                <a:ea typeface="+mj-ea"/>
                <a:cs typeface="+mj-cs"/>
              </a:rPr>
              <a:t> </a:t>
            </a:r>
            <a:r>
              <a:rPr lang="en-US" altLang="zh-CN" sz="3600" dirty="0" err="1">
                <a:solidFill>
                  <a:schemeClr val="tx1"/>
                </a:solidFill>
                <a:latin typeface="+mj-lt"/>
                <a:ea typeface="+mj-ea"/>
                <a:cs typeface="+mj-cs"/>
              </a:rPr>
              <a:t>jieba</a:t>
            </a:r>
            <a:r>
              <a:rPr lang="zh-CN" altLang="en-US" sz="3600" dirty="0">
                <a:solidFill>
                  <a:schemeClr val="tx1"/>
                </a:solidFill>
                <a:latin typeface="+mj-lt"/>
                <a:ea typeface="+mj-ea"/>
                <a:cs typeface="+mj-cs"/>
              </a:rPr>
              <a:t>中文分词</a:t>
            </a:r>
          </a:p>
        </p:txBody>
      </p:sp>
      <p:sp>
        <p:nvSpPr>
          <p:cNvPr id="3" name="Content Placeholder 2"/>
          <p:cNvSpPr>
            <a:spLocks noGrp="1"/>
          </p:cNvSpPr>
          <p:nvPr/>
        </p:nvSpPr>
        <p:spPr>
          <a:xfrm>
            <a:off x="323527" y="1484784"/>
            <a:ext cx="8637717" cy="5373216"/>
          </a:xfrm>
          <a:prstGeom prst="rect">
            <a:avLst/>
          </a:prstGeom>
        </p:spPr>
        <p:txBody>
          <a:bodyPr vert="horz" lIns="68580" tIns="34290" rIns="68580" bIns="3429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支持四种分词模式</a:t>
            </a:r>
          </a:p>
          <a:p>
            <a:pPr lvl="1">
              <a:lnSpc>
                <a:spcPct val="150000"/>
              </a:lnSpc>
              <a:spcBef>
                <a:spcPts val="375"/>
              </a:spcBef>
            </a:pPr>
            <a:r>
              <a:rPr lang="en-US" altLang="zh-CN" b="1" dirty="0" err="1">
                <a:latin typeface="Microsoft YaHei" panose="020B0503020204020204" pitchFamily="34" charset="-122"/>
                <a:ea typeface="Microsoft YaHei" panose="020B0503020204020204" pitchFamily="34" charset="-122"/>
                <a:cs typeface="微软雅黑" panose="020B0503020204020204" pitchFamily="34" charset="-122"/>
              </a:rPr>
              <a:t>精确模式</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dirty="0" err="1">
                <a:latin typeface="Microsoft YaHei" panose="020B0503020204020204" pitchFamily="34" charset="-122"/>
                <a:ea typeface="Microsoft YaHei" panose="020B0503020204020204" pitchFamily="34" charset="-122"/>
                <a:cs typeface="微软雅黑" panose="020B0503020204020204" pitchFamily="34" charset="-122"/>
              </a:rPr>
              <a:t>试图将句子最精确地切开，适合文本分析</a:t>
            </a:r>
            <a:endParaRPr lang="en-US" altLang="zh-CN" dirty="0">
              <a:latin typeface="Microsoft YaHei" panose="020B0503020204020204" pitchFamily="34" charset="-122"/>
              <a:ea typeface="Microsoft YaHei" panose="020B0503020204020204" pitchFamily="34" charset="-122"/>
              <a:cs typeface="微软雅黑" panose="020B0503020204020204" pitchFamily="34" charset="-122"/>
            </a:endParaRPr>
          </a:p>
          <a:p>
            <a:pPr lvl="1">
              <a:lnSpc>
                <a:spcPct val="150000"/>
              </a:lnSpc>
              <a:spcBef>
                <a:spcPts val="375"/>
              </a:spcBef>
            </a:pPr>
            <a:r>
              <a:rPr lang="en-US" altLang="zh-CN" b="1" dirty="0" err="1">
                <a:latin typeface="Microsoft YaHei" panose="020B0503020204020204" pitchFamily="34" charset="-122"/>
                <a:ea typeface="Microsoft YaHei" panose="020B0503020204020204" pitchFamily="34" charset="-122"/>
                <a:cs typeface="微软雅黑" panose="020B0503020204020204" pitchFamily="34" charset="-122"/>
              </a:rPr>
              <a:t>全模式</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dirty="0" err="1">
                <a:latin typeface="Microsoft YaHei" panose="020B0503020204020204" pitchFamily="34" charset="-122"/>
                <a:ea typeface="Microsoft YaHei" panose="020B0503020204020204" pitchFamily="34" charset="-122"/>
                <a:cs typeface="微软雅黑" panose="020B0503020204020204" pitchFamily="34" charset="-122"/>
              </a:rPr>
              <a:t>把句子中所有的可以成词的词语都扫描出来</a:t>
            </a:r>
            <a:r>
              <a:rPr lang="en-US" altLang="zh-CN" dirty="0">
                <a:latin typeface="Microsoft YaHei" panose="020B0503020204020204" pitchFamily="34" charset="-122"/>
                <a:ea typeface="Microsoft YaHei" panose="020B0503020204020204" pitchFamily="34" charset="-122"/>
                <a:cs typeface="微软雅黑" panose="020B0503020204020204" pitchFamily="34" charset="-122"/>
              </a:rPr>
              <a:t>, </a:t>
            </a:r>
            <a:r>
              <a:rPr lang="en-US" altLang="zh-CN" dirty="0" err="1">
                <a:latin typeface="Microsoft YaHei" panose="020B0503020204020204" pitchFamily="34" charset="-122"/>
                <a:ea typeface="Microsoft YaHei" panose="020B0503020204020204" pitchFamily="34" charset="-122"/>
                <a:cs typeface="微软雅黑" panose="020B0503020204020204" pitchFamily="34" charset="-122"/>
              </a:rPr>
              <a:t>速度快，但不能解决歧义</a:t>
            </a:r>
            <a:endParaRPr lang="zh-CN" altLang="en-US" dirty="0">
              <a:latin typeface="Microsoft YaHei" panose="020B0503020204020204" pitchFamily="34" charset="-122"/>
              <a:ea typeface="Microsoft YaHei" panose="020B0503020204020204" pitchFamily="34" charset="-122"/>
              <a:cs typeface="微软雅黑" panose="020B0503020204020204" pitchFamily="34" charset="-122"/>
            </a:endParaRPr>
          </a:p>
          <a:p>
            <a:pPr lvl="1">
              <a:lnSpc>
                <a:spcPct val="150000"/>
              </a:lnSpc>
              <a:spcBef>
                <a:spcPts val="375"/>
              </a:spcBef>
            </a:pPr>
            <a:r>
              <a:rPr lang="zh-CN" altLang="en-US" b="1" dirty="0">
                <a:latin typeface="Microsoft YaHei" panose="020B0503020204020204" pitchFamily="34" charset="-122"/>
                <a:ea typeface="Microsoft YaHei" panose="020B0503020204020204" pitchFamily="34" charset="-122"/>
                <a:cs typeface="微软雅黑" panose="020B0503020204020204" pitchFamily="34" charset="-122"/>
              </a:rPr>
              <a:t>搜索引擎模式</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：在精确模式的基础上，对长词再次切分，提高召回率，适合用于搜索引擎分词</a:t>
            </a:r>
          </a:p>
          <a:p>
            <a:pPr lvl="1">
              <a:lnSpc>
                <a:spcPct val="150000"/>
              </a:lnSpc>
              <a:spcBef>
                <a:spcPts val="375"/>
              </a:spcBef>
            </a:pPr>
            <a:r>
              <a:rPr lang="zh-CN" altLang="en-US" b="1" dirty="0">
                <a:latin typeface="Microsoft YaHei" panose="020B0503020204020204" pitchFamily="34" charset="-122"/>
                <a:ea typeface="Microsoft YaHei" panose="020B0503020204020204" pitchFamily="34" charset="-122"/>
                <a:cs typeface="微软雅黑" panose="020B0503020204020204" pitchFamily="34" charset="-122"/>
              </a:rPr>
              <a:t>paddle模式</a:t>
            </a: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：利用PaddlePaddle深度学习框架，训练序列标注网络模型实现分词，同时支持词性标注</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F62C0FA-981D-091F-33E6-D4D1BF0380DD}"/>
              </a:ext>
            </a:extLst>
          </p:cNvPr>
          <p:cNvSpPr>
            <a:spLocks noGrp="1"/>
          </p:cNvSpPr>
          <p:nvPr>
            <p:ph type="sldNum" sz="quarter" idx="12"/>
          </p:nvPr>
        </p:nvSpPr>
        <p:spPr/>
        <p:txBody>
          <a:bodyPr/>
          <a:lstStyle/>
          <a:p>
            <a:pPr>
              <a:defRPr/>
            </a:pPr>
            <a:fld id="{6695875E-1D8E-5C47-A1E8-9C990B064D39}" type="slidenum">
              <a:rPr lang="en-US" altLang="ko-KR" smtClean="0"/>
              <a:pPr>
                <a:defRPr/>
              </a:pPr>
              <a:t>6</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2.1.2 </a:t>
            </a:r>
            <a:r>
              <a:rPr lang="zh-CN" altLang="en-US" b="1" dirty="0"/>
              <a:t>词的性质</a:t>
            </a:r>
            <a:r>
              <a:rPr lang="en-US" b="1" dirty="0"/>
              <a:t>——</a:t>
            </a:r>
            <a:r>
              <a:rPr lang="zh-CN" altLang="en-US" b="1" dirty="0"/>
              <a:t>齐夫定律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0" y="1344613"/>
            <a:ext cx="8302625" cy="4572000"/>
          </a:xfrm>
        </p:spPr>
        <p:txBody>
          <a:bodyPr>
            <a:normAutofit fontScale="92500"/>
          </a:bodyPr>
          <a:lstStyle/>
          <a:p>
            <a:pPr>
              <a:lnSpc>
                <a:spcPct val="150000"/>
              </a:lnSpc>
            </a:pPr>
            <a:r>
              <a:rPr lang="zh-CN" altLang="en-US" sz="2400" dirty="0">
                <a:latin typeface="Microsoft YaHei" panose="020B0503020204020204" pitchFamily="34" charset="-122"/>
                <a:ea typeface="Microsoft YaHei" panose="020B0503020204020204" pitchFamily="34" charset="-122"/>
              </a:rPr>
              <a:t>思考：词典包含词语有限，实际可能用到的词汇极多，可否考虑词典分词？</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例：</a:t>
            </a:r>
            <a:r>
              <a:rPr lang="en-US" altLang="zh-CN" sz="2400" dirty="0">
                <a:latin typeface="Microsoft YaHei" panose="020B0503020204020204" pitchFamily="34" charset="-122"/>
                <a:ea typeface="Microsoft YaHei" panose="020B0503020204020204" pitchFamily="34" charset="-122"/>
              </a:rPr>
              <a:t>66</a:t>
            </a:r>
            <a:r>
              <a:rPr lang="zh-CN" altLang="en-US" sz="2400" dirty="0">
                <a:latin typeface="Microsoft YaHei" panose="020B0503020204020204" pitchFamily="34" charset="-122"/>
                <a:ea typeface="Microsoft YaHei" panose="020B0503020204020204" pitchFamily="34" charset="-122"/>
              </a:rPr>
              <a:t>万字的</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毛泽东选集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四卷合订本，</a:t>
            </a:r>
            <a:r>
              <a:rPr lang="en-US" altLang="zh-CN" sz="2400" dirty="0">
                <a:latin typeface="Microsoft YaHei" panose="020B0503020204020204" pitchFamily="34" charset="-122"/>
                <a:ea typeface="Microsoft YaHei" panose="020B0503020204020204" pitchFamily="34" charset="-122"/>
              </a:rPr>
              <a:t>2775</a:t>
            </a:r>
            <a:r>
              <a:rPr lang="zh-CN" altLang="en-US" sz="2400" dirty="0">
                <a:latin typeface="Microsoft YaHei" panose="020B0503020204020204" pitchFamily="34" charset="-122"/>
                <a:ea typeface="Microsoft YaHei" panose="020B0503020204020204" pitchFamily="34" charset="-122"/>
              </a:rPr>
              <a:t>个汉字，不及总字数的</a:t>
            </a:r>
            <a:r>
              <a:rPr lang="en-US" altLang="zh-CN" sz="2400" dirty="0">
                <a:latin typeface="Microsoft YaHei" panose="020B0503020204020204" pitchFamily="34" charset="-122"/>
                <a:ea typeface="Microsoft YaHei" panose="020B0503020204020204" pitchFamily="34" charset="-122"/>
              </a:rPr>
              <a:t>10%</a:t>
            </a:r>
            <a:endParaRPr lang="zh-CN" altLang="en-US" sz="2400" dirty="0">
              <a:latin typeface="Microsoft YaHei" panose="020B0503020204020204" pitchFamily="34" charset="-122"/>
              <a:ea typeface="Microsoft YaHei" panose="020B0503020204020204" pitchFamily="34" charset="-122"/>
            </a:endParaRPr>
          </a:p>
          <a:p>
            <a:pPr marL="0" indent="0">
              <a:lnSpc>
                <a:spcPct val="150000"/>
              </a:lnSpc>
              <a:buNone/>
            </a:pPr>
            <a:endParaRPr lang="zh-CN" altLang="en-US" sz="2400" dirty="0">
              <a:latin typeface="Microsoft YaHei" panose="020B0503020204020204" pitchFamily="34" charset="-122"/>
              <a:ea typeface="Microsoft YaHei" panose="020B0503020204020204" pitchFamily="34" charset="-122"/>
            </a:endParaRPr>
          </a:p>
          <a:p>
            <a:pPr marL="0" indent="0">
              <a:lnSpc>
                <a:spcPct val="150000"/>
              </a:lnSpc>
              <a:buNone/>
            </a:pPr>
            <a:r>
              <a:rPr lang="zh-CN" altLang="en-US" sz="2400" dirty="0">
                <a:latin typeface="Microsoft YaHei" panose="020B0503020204020204" pitchFamily="34" charset="-122"/>
                <a:ea typeface="Microsoft YaHei" panose="020B0503020204020204" pitchFamily="34" charset="-122"/>
              </a:rPr>
              <a:t>据统计，大约</a:t>
            </a:r>
            <a:r>
              <a:rPr lang="en-US" altLang="zh-CN" sz="2400" dirty="0">
                <a:latin typeface="Microsoft YaHei" panose="020B0503020204020204" pitchFamily="34" charset="-122"/>
                <a:ea typeface="Microsoft YaHei" panose="020B0503020204020204" pitchFamily="34" charset="-122"/>
              </a:rPr>
              <a:t>1000</a:t>
            </a:r>
            <a:r>
              <a:rPr lang="zh-CN" altLang="en-US" sz="2400" dirty="0">
                <a:latin typeface="Microsoft YaHei" panose="020B0503020204020204" pitchFamily="34" charset="-122"/>
                <a:ea typeface="Microsoft YaHei" panose="020B0503020204020204" pitchFamily="34" charset="-122"/>
              </a:rPr>
              <a:t>个汉字就能满足形成文献</a:t>
            </a:r>
            <a:r>
              <a:rPr lang="en-US" altLang="zh-CN" sz="2400" dirty="0">
                <a:latin typeface="Microsoft YaHei" panose="020B0503020204020204" pitchFamily="34" charset="-122"/>
                <a:ea typeface="Microsoft YaHei" panose="020B0503020204020204" pitchFamily="34" charset="-122"/>
              </a:rPr>
              <a:t>90%</a:t>
            </a:r>
            <a:r>
              <a:rPr lang="zh-CN" altLang="en-US" sz="2400" dirty="0">
                <a:latin typeface="Microsoft YaHei" panose="020B0503020204020204" pitchFamily="34" charset="-122"/>
                <a:ea typeface="Microsoft YaHei" panose="020B0503020204020204" pitchFamily="34" charset="-122"/>
              </a:rPr>
              <a:t>的需要，</a:t>
            </a:r>
            <a:r>
              <a:rPr lang="en-US" altLang="zh-CN" sz="2400" dirty="0">
                <a:latin typeface="Microsoft YaHei" panose="020B0503020204020204" pitchFamily="34" charset="-122"/>
                <a:ea typeface="Microsoft YaHei" panose="020B0503020204020204" pitchFamily="34" charset="-122"/>
              </a:rPr>
              <a:t>2400→99%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3800→99.9%</a:t>
            </a:r>
          </a:p>
        </p:txBody>
      </p:sp>
    </p:spTree>
    <p:extLst>
      <p:ext uri="{BB962C8B-B14F-4D97-AF65-F5344CB8AC3E}">
        <p14:creationId xmlns:p14="http://schemas.microsoft.com/office/powerpoint/2010/main" val="3969124606"/>
      </p:ext>
    </p:extLst>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10C18D9-C759-BD3C-8631-17B9199A820E}"/>
              </a:ext>
            </a:extLst>
          </p:cNvPr>
          <p:cNvSpPr>
            <a:spLocks noGrp="1"/>
          </p:cNvSpPr>
          <p:nvPr>
            <p:ph type="sldNum" sz="quarter" idx="12"/>
          </p:nvPr>
        </p:nvSpPr>
        <p:spPr>
          <a:xfrm>
            <a:off x="8100391" y="6248400"/>
            <a:ext cx="767383" cy="457200"/>
          </a:xfrm>
        </p:spPr>
        <p:txBody>
          <a:bodyPr/>
          <a:lstStyle/>
          <a:p>
            <a:pPr>
              <a:defRPr/>
            </a:pPr>
            <a:fld id="{6695875E-1D8E-5C47-A1E8-9C990B064D39}" type="slidenum">
              <a:rPr lang="en-US" altLang="ko-KR" smtClean="0"/>
              <a:pPr>
                <a:defRPr/>
              </a:pPr>
              <a:t>60</a:t>
            </a:fld>
            <a:endParaRPr lang="en-US" altLang="ko-KR" dirty="0"/>
          </a:p>
        </p:txBody>
      </p:sp>
      <p:sp>
        <p:nvSpPr>
          <p:cNvPr id="2" name="标题 1">
            <a:extLst>
              <a:ext uri="{FF2B5EF4-FFF2-40B4-BE49-F238E27FC236}">
                <a16:creationId xmlns:a16="http://schemas.microsoft.com/office/drawing/2014/main" id="{131AFCD9-736B-CFA4-DE75-19EA32D56131}"/>
              </a:ext>
            </a:extLst>
          </p:cNvPr>
          <p:cNvSpPr>
            <a:spLocks noGrp="1"/>
          </p:cNvSpPr>
          <p:nvPr>
            <p:ph type="title" idx="4294967295"/>
          </p:nvPr>
        </p:nvSpPr>
        <p:spPr>
          <a:xfrm>
            <a:off x="669925" y="809625"/>
            <a:ext cx="8474075" cy="889000"/>
          </a:xfrm>
        </p:spPr>
        <p:txBody>
          <a:bodyPr/>
          <a:lstStyle/>
          <a:p>
            <a:r>
              <a:rPr lang="zh-CN" altLang="en-US" sz="2400" b="0" dirty="0">
                <a:latin typeface="Microsoft YaHei" panose="020B0503020204020204" pitchFamily="34" charset="-122"/>
                <a:ea typeface="Microsoft YaHei" panose="020B0503020204020204" pitchFamily="34" charset="-122"/>
              </a:rPr>
              <a:t>例</a:t>
            </a:r>
            <a:r>
              <a:rPr lang="en-US" altLang="zh-CN" sz="2400" b="0" dirty="0">
                <a:latin typeface="Microsoft YaHei" panose="020B0503020204020204" pitchFamily="34" charset="-122"/>
                <a:ea typeface="Microsoft YaHei" panose="020B0503020204020204" pitchFamily="34" charset="-122"/>
              </a:rPr>
              <a:t>1</a:t>
            </a:r>
            <a:r>
              <a:rPr lang="zh-CN" altLang="en-US" sz="2400" b="0" dirty="0">
                <a:latin typeface="Microsoft YaHei" panose="020B0503020204020204" pitchFamily="34" charset="-122"/>
                <a:ea typeface="Microsoft YaHei" panose="020B0503020204020204" pitchFamily="34" charset="-122"/>
              </a:rPr>
              <a:t>：今天天气真好</a:t>
            </a:r>
            <a:br>
              <a:rPr lang="en-US" altLang="zh-CN" sz="2400" b="0" dirty="0">
                <a:latin typeface="Microsoft YaHei" panose="020B0503020204020204" pitchFamily="34" charset="-122"/>
                <a:ea typeface="Microsoft YaHei" panose="020B0503020204020204" pitchFamily="34" charset="-122"/>
              </a:rPr>
            </a:br>
            <a:r>
              <a:rPr lang="zh-CN" altLang="en-US" sz="2400" b="0" dirty="0">
                <a:latin typeface="Microsoft YaHei" panose="020B0503020204020204" pitchFamily="34" charset="-122"/>
                <a:ea typeface="Microsoft YaHei" panose="020B0503020204020204" pitchFamily="34" charset="-122"/>
              </a:rPr>
              <a:t>例</a:t>
            </a:r>
            <a:r>
              <a:rPr lang="en-US" altLang="zh-CN" sz="2400" b="0" dirty="0">
                <a:latin typeface="Microsoft YaHei" panose="020B0503020204020204" pitchFamily="34" charset="-122"/>
                <a:ea typeface="Microsoft YaHei" panose="020B0503020204020204" pitchFamily="34" charset="-122"/>
              </a:rPr>
              <a:t>2</a:t>
            </a:r>
            <a:r>
              <a:rPr lang="zh-CN" altLang="en-US" sz="2400" b="0" dirty="0">
                <a:latin typeface="Microsoft YaHei" panose="020B0503020204020204" pitchFamily="34" charset="-122"/>
                <a:ea typeface="Microsoft YaHei" panose="020B0503020204020204" pitchFamily="34" charset="-122"/>
              </a:rPr>
              <a:t>：我来到吉林大学物理学院，发现这儿真不错</a:t>
            </a:r>
            <a:endParaRPr kumimoji="1" lang="zh-CN" altLang="en-US" sz="2400" b="0"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7E883A19-E3FA-E547-BB2D-35C4916D765E}"/>
              </a:ext>
            </a:extLst>
          </p:cNvPr>
          <p:cNvSpPr>
            <a:spLocks noGrp="1"/>
          </p:cNvSpPr>
          <p:nvPr>
            <p:ph idx="4294967295"/>
          </p:nvPr>
        </p:nvSpPr>
        <p:spPr>
          <a:xfrm>
            <a:off x="842963" y="1905000"/>
            <a:ext cx="8301037" cy="4572000"/>
          </a:xfrm>
        </p:spPr>
        <p:txBody>
          <a:bodyPr>
            <a:normAutofit lnSpcReduction="10000"/>
          </a:bodyPr>
          <a:lstStyle/>
          <a:p>
            <a:r>
              <a:rPr kumimoji="1" lang="zh-CN" altLang="en-US" sz="2400" dirty="0"/>
              <a:t>精确模式</a:t>
            </a:r>
            <a:endParaRPr kumimoji="1" lang="en-US" altLang="zh-CN" sz="2400" dirty="0"/>
          </a:p>
          <a:p>
            <a:pPr indent="342900">
              <a:buFont typeface="Wingdings" pitchFamily="2" charset="2"/>
              <a:buChar char="ü"/>
            </a:pPr>
            <a:r>
              <a:rPr kumimoji="1" lang="zh-CN" altLang="en-US" sz="2400" dirty="0"/>
              <a:t>今天天气</a:t>
            </a:r>
            <a:r>
              <a:rPr kumimoji="1" lang="en-US" altLang="zh-CN" sz="2400" dirty="0"/>
              <a:t>/</a:t>
            </a:r>
            <a:r>
              <a:rPr kumimoji="1" lang="zh-CN" altLang="en-US" sz="2400" dirty="0"/>
              <a:t>真</a:t>
            </a:r>
            <a:r>
              <a:rPr kumimoji="1" lang="en-US" altLang="zh-CN" sz="2400" dirty="0"/>
              <a:t>/</a:t>
            </a:r>
            <a:r>
              <a:rPr kumimoji="1" lang="zh-CN" altLang="en-US" sz="2400" dirty="0"/>
              <a:t>好</a:t>
            </a:r>
            <a:endParaRPr kumimoji="1" lang="en-US" altLang="zh-CN" sz="2400" dirty="0"/>
          </a:p>
          <a:p>
            <a:pPr indent="342900">
              <a:buFont typeface="Wingdings" pitchFamily="2" charset="2"/>
              <a:buChar char="ü"/>
            </a:pPr>
            <a:r>
              <a:rPr lang="zh-CN" altLang="en-US" sz="2400" dirty="0"/>
              <a:t>我</a:t>
            </a:r>
            <a:r>
              <a:rPr lang="en-US" altLang="zh-CN" sz="2400" dirty="0"/>
              <a:t>/</a:t>
            </a:r>
            <a:r>
              <a:rPr lang="zh-CN" altLang="en-US" sz="2400" dirty="0"/>
              <a:t>来到</a:t>
            </a:r>
            <a:r>
              <a:rPr lang="en-US" altLang="zh-CN" sz="2400" dirty="0"/>
              <a:t>/</a:t>
            </a:r>
            <a:r>
              <a:rPr lang="zh-CN" altLang="en-US" sz="2400" b="0" dirty="0">
                <a:latin typeface="Microsoft YaHei" panose="020B0503020204020204" pitchFamily="34" charset="-122"/>
                <a:ea typeface="Microsoft YaHei" panose="020B0503020204020204" pitchFamily="34" charset="-122"/>
              </a:rPr>
              <a:t>吉林大学</a:t>
            </a:r>
            <a:r>
              <a:rPr lang="en-US" altLang="zh-CN" sz="2400" dirty="0"/>
              <a:t>/</a:t>
            </a:r>
            <a:r>
              <a:rPr lang="zh-CN" altLang="en-US" sz="2400" b="0" dirty="0">
                <a:latin typeface="Microsoft YaHei" panose="020B0503020204020204" pitchFamily="34" charset="-122"/>
                <a:ea typeface="Microsoft YaHei" panose="020B0503020204020204" pitchFamily="34" charset="-122"/>
              </a:rPr>
              <a:t>物理学院</a:t>
            </a:r>
            <a:r>
              <a:rPr lang="en-US" altLang="zh-CN" sz="2400" dirty="0"/>
              <a:t>/</a:t>
            </a:r>
            <a:r>
              <a:rPr lang="zh-CN" altLang="en-US" sz="2400" b="0" dirty="0">
                <a:latin typeface="Microsoft YaHei" panose="020B0503020204020204" pitchFamily="34" charset="-122"/>
                <a:ea typeface="Microsoft YaHei" panose="020B0503020204020204" pitchFamily="34" charset="-122"/>
              </a:rPr>
              <a:t>，</a:t>
            </a:r>
            <a:r>
              <a:rPr lang="en-US" altLang="zh-CN" sz="2400" dirty="0"/>
              <a:t> /</a:t>
            </a:r>
            <a:r>
              <a:rPr lang="zh-CN" altLang="en-US" sz="2400" b="0" dirty="0">
                <a:latin typeface="Microsoft YaHei" panose="020B0503020204020204" pitchFamily="34" charset="-122"/>
                <a:ea typeface="Microsoft YaHei" panose="020B0503020204020204" pitchFamily="34" charset="-122"/>
              </a:rPr>
              <a:t>发现</a:t>
            </a:r>
            <a:r>
              <a:rPr lang="en-US" altLang="zh-CN" sz="2400" dirty="0"/>
              <a:t>/</a:t>
            </a:r>
            <a:r>
              <a:rPr lang="zh-CN" altLang="en-US" sz="2400" b="0" dirty="0">
                <a:latin typeface="Microsoft YaHei" panose="020B0503020204020204" pitchFamily="34" charset="-122"/>
                <a:ea typeface="Microsoft YaHei" panose="020B0503020204020204" pitchFamily="34" charset="-122"/>
              </a:rPr>
              <a:t>这儿</a:t>
            </a:r>
            <a:r>
              <a:rPr lang="en-US" altLang="zh-CN" sz="2400" dirty="0"/>
              <a:t>/</a:t>
            </a:r>
            <a:r>
              <a:rPr lang="zh-CN" altLang="en-US" sz="2400" b="0" dirty="0">
                <a:latin typeface="Microsoft YaHei" panose="020B0503020204020204" pitchFamily="34" charset="-122"/>
                <a:ea typeface="Microsoft YaHei" panose="020B0503020204020204" pitchFamily="34" charset="-122"/>
              </a:rPr>
              <a:t>真不错</a:t>
            </a:r>
            <a:endParaRPr lang="en-US" altLang="zh-CN" sz="2400" b="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全模式</a:t>
            </a:r>
            <a:endParaRPr kumimoji="1" lang="en-US" altLang="zh-CN" sz="2400" dirty="0">
              <a:latin typeface="Microsoft YaHei" panose="020B0503020204020204" pitchFamily="34" charset="-122"/>
              <a:ea typeface="Microsoft YaHei" panose="020B0503020204020204" pitchFamily="34" charset="-122"/>
            </a:endParaRPr>
          </a:p>
          <a:p>
            <a:pPr indent="342900">
              <a:buFont typeface="Wingdings" pitchFamily="2" charset="2"/>
              <a:buChar char="ü"/>
            </a:pPr>
            <a:r>
              <a:rPr kumimoji="1" lang="zh-CN" altLang="en-US" sz="2400" dirty="0"/>
              <a:t>今天</a:t>
            </a:r>
            <a:r>
              <a:rPr kumimoji="1" lang="en-US" altLang="zh-CN" sz="2400" dirty="0"/>
              <a:t>/</a:t>
            </a:r>
            <a:r>
              <a:rPr kumimoji="1" lang="zh-CN" altLang="en-US" sz="2400" dirty="0"/>
              <a:t>今天天气</a:t>
            </a:r>
            <a:r>
              <a:rPr kumimoji="1" lang="en-US" altLang="zh-CN" sz="2400" dirty="0"/>
              <a:t>/</a:t>
            </a:r>
            <a:r>
              <a:rPr kumimoji="1" lang="zh-CN" altLang="en-US" sz="2400" dirty="0"/>
              <a:t>天天</a:t>
            </a:r>
            <a:r>
              <a:rPr kumimoji="1" lang="en-US" altLang="zh-CN" sz="2400" dirty="0"/>
              <a:t>/</a:t>
            </a:r>
            <a:r>
              <a:rPr kumimoji="1" lang="zh-CN" altLang="en-US" sz="2400" dirty="0"/>
              <a:t>天气</a:t>
            </a:r>
            <a:r>
              <a:rPr kumimoji="1" lang="en-US" altLang="zh-CN" sz="2400" dirty="0"/>
              <a:t>/</a:t>
            </a:r>
            <a:r>
              <a:rPr kumimoji="1" lang="zh-CN" altLang="en-US" sz="2400" dirty="0"/>
              <a:t>真</a:t>
            </a:r>
            <a:r>
              <a:rPr kumimoji="1" lang="en-US" altLang="zh-CN" sz="2400" dirty="0"/>
              <a:t>/</a:t>
            </a:r>
            <a:r>
              <a:rPr kumimoji="1" lang="zh-CN" altLang="en-US" sz="2400" dirty="0"/>
              <a:t>好</a:t>
            </a:r>
            <a:endParaRPr kumimoji="1" lang="en-US" altLang="zh-CN" sz="2400" dirty="0"/>
          </a:p>
          <a:p>
            <a:pPr indent="342900">
              <a:buFont typeface="Wingdings" pitchFamily="2" charset="2"/>
              <a:buChar char="ü"/>
            </a:pPr>
            <a:r>
              <a:rPr lang="zh-CN" altLang="en-US" sz="2400" dirty="0"/>
              <a:t>我</a:t>
            </a:r>
            <a:r>
              <a:rPr lang="en-US" altLang="zh-CN" sz="2400" dirty="0"/>
              <a:t>/</a:t>
            </a:r>
            <a:r>
              <a:rPr lang="zh-CN" altLang="en-US" sz="2400" dirty="0"/>
              <a:t>来到</a:t>
            </a:r>
            <a:r>
              <a:rPr lang="en-US" altLang="zh-CN" sz="2400" dirty="0"/>
              <a:t>/</a:t>
            </a:r>
            <a:r>
              <a:rPr lang="zh-CN" altLang="en-US" sz="2400" b="0" dirty="0">
                <a:latin typeface="Microsoft YaHei" panose="020B0503020204020204" pitchFamily="34" charset="-122"/>
                <a:ea typeface="Microsoft YaHei" panose="020B0503020204020204" pitchFamily="34" charset="-122"/>
              </a:rPr>
              <a:t>吉林</a:t>
            </a:r>
            <a:r>
              <a:rPr lang="en-US" altLang="zh-CN" sz="2400" dirty="0"/>
              <a:t>/</a:t>
            </a:r>
            <a:r>
              <a:rPr lang="zh-CN" altLang="en-US" sz="2400" b="0" dirty="0">
                <a:latin typeface="Microsoft YaHei" panose="020B0503020204020204" pitchFamily="34" charset="-122"/>
                <a:ea typeface="Microsoft YaHei" panose="020B0503020204020204" pitchFamily="34" charset="-122"/>
              </a:rPr>
              <a:t>吉林大学</a:t>
            </a:r>
            <a:r>
              <a:rPr lang="en-US" altLang="zh-CN" sz="2400" dirty="0"/>
              <a:t>/</a:t>
            </a:r>
            <a:r>
              <a:rPr lang="zh-CN" altLang="en-US" sz="2400" dirty="0"/>
              <a:t>大学</a:t>
            </a:r>
            <a:r>
              <a:rPr lang="en-US" altLang="zh-CN" sz="2400" dirty="0"/>
              <a:t>/</a:t>
            </a:r>
            <a:r>
              <a:rPr lang="zh-CN" altLang="en-US" sz="2400" b="0" dirty="0">
                <a:latin typeface="Microsoft YaHei" panose="020B0503020204020204" pitchFamily="34" charset="-122"/>
                <a:ea typeface="Microsoft YaHei" panose="020B0503020204020204" pitchFamily="34" charset="-122"/>
              </a:rPr>
              <a:t>物理</a:t>
            </a:r>
            <a:r>
              <a:rPr lang="en-US" altLang="zh-CN" sz="2400" dirty="0"/>
              <a:t>/</a:t>
            </a:r>
            <a:r>
              <a:rPr lang="zh-CN" altLang="en-US" sz="2400" b="0" dirty="0">
                <a:latin typeface="Microsoft YaHei" panose="020B0503020204020204" pitchFamily="34" charset="-122"/>
                <a:ea typeface="Microsoft YaHei" panose="020B0503020204020204" pitchFamily="34" charset="-122"/>
              </a:rPr>
              <a:t>物理</a:t>
            </a:r>
            <a:r>
              <a:rPr lang="zh-CN" altLang="en-US" sz="2400" dirty="0">
                <a:latin typeface="Microsoft YaHei" panose="020B0503020204020204" pitchFamily="34" charset="-122"/>
                <a:ea typeface="Microsoft YaHei" panose="020B0503020204020204" pitchFamily="34" charset="-122"/>
              </a:rPr>
              <a:t>学</a:t>
            </a:r>
            <a:r>
              <a:rPr lang="en-US" altLang="zh-CN" sz="2400" dirty="0"/>
              <a:t>/</a:t>
            </a:r>
            <a:r>
              <a:rPr lang="zh-CN" altLang="en-US" sz="2400" b="0" dirty="0">
                <a:latin typeface="Microsoft YaHei" panose="020B0503020204020204" pitchFamily="34" charset="-122"/>
                <a:ea typeface="Microsoft YaHei" panose="020B0503020204020204" pitchFamily="34" charset="-122"/>
              </a:rPr>
              <a:t>物理学院</a:t>
            </a:r>
            <a:r>
              <a:rPr lang="en-US" altLang="zh-CN" sz="2400" dirty="0"/>
              <a:t>/</a:t>
            </a:r>
            <a:r>
              <a:rPr lang="zh-CN" altLang="en-US" sz="2400" b="0" dirty="0">
                <a:latin typeface="Microsoft YaHei" panose="020B0503020204020204" pitchFamily="34" charset="-122"/>
                <a:ea typeface="Microsoft YaHei" panose="020B0503020204020204" pitchFamily="34" charset="-122"/>
              </a:rPr>
              <a:t>理</a:t>
            </a:r>
            <a:r>
              <a:rPr lang="zh-CN" altLang="en-US" sz="2400" dirty="0">
                <a:latin typeface="Microsoft YaHei" panose="020B0503020204020204" pitchFamily="34" charset="-122"/>
                <a:ea typeface="Microsoft YaHei" panose="020B0503020204020204" pitchFamily="34" charset="-122"/>
              </a:rPr>
              <a:t>学</a:t>
            </a:r>
            <a:r>
              <a:rPr lang="en-US" altLang="zh-CN" sz="2400" dirty="0"/>
              <a:t>/</a:t>
            </a:r>
            <a:r>
              <a:rPr lang="zh-CN" altLang="en-US" sz="2400" b="0" dirty="0">
                <a:latin typeface="Microsoft YaHei" panose="020B0503020204020204" pitchFamily="34" charset="-122"/>
                <a:ea typeface="Microsoft YaHei" panose="020B0503020204020204" pitchFamily="34" charset="-122"/>
              </a:rPr>
              <a:t>理学院</a:t>
            </a:r>
            <a:r>
              <a:rPr lang="en-US" altLang="zh-CN" sz="2400" dirty="0"/>
              <a:t>/</a:t>
            </a:r>
            <a:r>
              <a:rPr lang="zh-CN" altLang="en-US" sz="2400" b="0" dirty="0">
                <a:latin typeface="Microsoft YaHei" panose="020B0503020204020204" pitchFamily="34" charset="-122"/>
                <a:ea typeface="Microsoft YaHei" panose="020B0503020204020204" pitchFamily="34" charset="-122"/>
              </a:rPr>
              <a:t>学院</a:t>
            </a:r>
            <a:r>
              <a:rPr lang="en-US" altLang="zh-CN" sz="2400" dirty="0"/>
              <a:t>/ </a:t>
            </a:r>
            <a:r>
              <a:rPr lang="zh-CN" altLang="en-US" sz="2400" b="0" dirty="0">
                <a:latin typeface="Microsoft YaHei" panose="020B0503020204020204" pitchFamily="34" charset="-122"/>
                <a:ea typeface="Microsoft YaHei" panose="020B0503020204020204" pitchFamily="34" charset="-122"/>
              </a:rPr>
              <a:t>，</a:t>
            </a:r>
            <a:r>
              <a:rPr lang="en-US" altLang="zh-CN" sz="2400" dirty="0"/>
              <a:t> /</a:t>
            </a:r>
            <a:r>
              <a:rPr lang="zh-CN" altLang="en-US" sz="2400" b="0" dirty="0">
                <a:latin typeface="Microsoft YaHei" panose="020B0503020204020204" pitchFamily="34" charset="-122"/>
                <a:ea typeface="Microsoft YaHei" panose="020B0503020204020204" pitchFamily="34" charset="-122"/>
              </a:rPr>
              <a:t>发现</a:t>
            </a:r>
            <a:r>
              <a:rPr lang="en-US" altLang="zh-CN" sz="2400" dirty="0"/>
              <a:t>/</a:t>
            </a:r>
            <a:r>
              <a:rPr lang="zh-CN" altLang="en-US" sz="2400" b="0" dirty="0">
                <a:latin typeface="Microsoft YaHei" panose="020B0503020204020204" pitchFamily="34" charset="-122"/>
                <a:ea typeface="Microsoft YaHei" panose="020B0503020204020204" pitchFamily="34" charset="-122"/>
              </a:rPr>
              <a:t>这儿</a:t>
            </a:r>
            <a:r>
              <a:rPr lang="en-US" altLang="zh-CN" sz="2400" dirty="0"/>
              <a:t>/</a:t>
            </a:r>
            <a:r>
              <a:rPr lang="zh-CN" altLang="en-US" sz="2400" b="0" dirty="0">
                <a:latin typeface="Microsoft YaHei" panose="020B0503020204020204" pitchFamily="34" charset="-122"/>
                <a:ea typeface="Microsoft YaHei" panose="020B0503020204020204" pitchFamily="34" charset="-122"/>
              </a:rPr>
              <a:t>真不</a:t>
            </a:r>
            <a:r>
              <a:rPr lang="en-US" altLang="zh-CN" sz="2400" dirty="0"/>
              <a:t>/</a:t>
            </a:r>
            <a:r>
              <a:rPr lang="zh-CN" altLang="en-US" sz="2400" b="0" dirty="0">
                <a:latin typeface="Microsoft YaHei" panose="020B0503020204020204" pitchFamily="34" charset="-122"/>
                <a:ea typeface="Microsoft YaHei" panose="020B0503020204020204" pitchFamily="34" charset="-122"/>
              </a:rPr>
              <a:t>真不错</a:t>
            </a:r>
            <a:r>
              <a:rPr lang="en-US" altLang="zh-CN" sz="2400" dirty="0"/>
              <a:t>/</a:t>
            </a:r>
            <a:r>
              <a:rPr lang="zh-CN" altLang="en-US" sz="2400" b="0" dirty="0">
                <a:latin typeface="Microsoft YaHei" panose="020B0503020204020204" pitchFamily="34" charset="-122"/>
                <a:ea typeface="Microsoft YaHei" panose="020B0503020204020204" pitchFamily="34" charset="-122"/>
              </a:rPr>
              <a:t>不错</a:t>
            </a:r>
            <a:endParaRPr lang="en-US" altLang="zh-CN" sz="2400" b="0" dirty="0">
              <a:latin typeface="Microsoft YaHei" panose="020B0503020204020204" pitchFamily="34" charset="-122"/>
              <a:ea typeface="Microsoft YaHei" panose="020B0503020204020204" pitchFamily="34" charset="-122"/>
            </a:endParaRPr>
          </a:p>
          <a:p>
            <a:r>
              <a:rPr lang="zh-CN" altLang="en-US" sz="2400" dirty="0"/>
              <a:t>搜索引擎模式</a:t>
            </a:r>
            <a:endParaRPr lang="en-US" altLang="zh-CN" sz="2400" dirty="0"/>
          </a:p>
          <a:p>
            <a:pPr marL="800100" indent="-457200">
              <a:buFont typeface="Wingdings" pitchFamily="2" charset="2"/>
              <a:buChar char="ü"/>
            </a:pPr>
            <a:r>
              <a:rPr kumimoji="1" lang="zh-CN" altLang="en-US" sz="2400" dirty="0"/>
              <a:t>今天</a:t>
            </a:r>
            <a:r>
              <a:rPr kumimoji="1" lang="en-US" altLang="zh-CN" sz="2400" dirty="0"/>
              <a:t>/</a:t>
            </a:r>
            <a:r>
              <a:rPr kumimoji="1" lang="zh-CN" altLang="en-US" sz="2400" dirty="0"/>
              <a:t>天天</a:t>
            </a:r>
            <a:r>
              <a:rPr kumimoji="1" lang="en-US" altLang="zh-CN" sz="2400" dirty="0"/>
              <a:t>/</a:t>
            </a:r>
            <a:r>
              <a:rPr kumimoji="1" lang="zh-CN" altLang="en-US" sz="2400" dirty="0"/>
              <a:t>天气</a:t>
            </a:r>
            <a:r>
              <a:rPr kumimoji="1" lang="en-US" altLang="zh-CN" sz="2400" dirty="0"/>
              <a:t>/</a:t>
            </a:r>
            <a:r>
              <a:rPr kumimoji="1" lang="zh-CN" altLang="en-US" sz="2400" dirty="0"/>
              <a:t>今天天气</a:t>
            </a:r>
            <a:r>
              <a:rPr kumimoji="1" lang="en-US" altLang="zh-CN" sz="2400" dirty="0"/>
              <a:t>/</a:t>
            </a:r>
            <a:r>
              <a:rPr kumimoji="1" lang="zh-CN" altLang="en-US" sz="2400" dirty="0"/>
              <a:t>真</a:t>
            </a:r>
            <a:r>
              <a:rPr kumimoji="1" lang="en-US" altLang="zh-CN" sz="2400" dirty="0"/>
              <a:t>/</a:t>
            </a:r>
            <a:r>
              <a:rPr kumimoji="1" lang="zh-CN" altLang="en-US" sz="2400" dirty="0"/>
              <a:t>好</a:t>
            </a:r>
            <a:endParaRPr kumimoji="1" lang="en-US" altLang="zh-CN" sz="2400" dirty="0"/>
          </a:p>
          <a:p>
            <a:pPr marL="800100" indent="-457200">
              <a:buFont typeface="Wingdings" pitchFamily="2" charset="2"/>
              <a:buChar char="ü"/>
            </a:pPr>
            <a:r>
              <a:rPr lang="zh-CN" altLang="en-US" sz="2400" dirty="0"/>
              <a:t>我</a:t>
            </a:r>
            <a:r>
              <a:rPr lang="en-US" altLang="zh-CN" sz="2400" dirty="0"/>
              <a:t>/</a:t>
            </a:r>
            <a:r>
              <a:rPr lang="zh-CN" altLang="en-US" sz="2400" dirty="0"/>
              <a:t>来到</a:t>
            </a:r>
            <a:r>
              <a:rPr lang="en-US" altLang="zh-CN" sz="2400" dirty="0"/>
              <a:t>/</a:t>
            </a:r>
            <a:r>
              <a:rPr lang="zh-CN" altLang="en-US" sz="2400" b="0" dirty="0">
                <a:latin typeface="Microsoft YaHei" panose="020B0503020204020204" pitchFamily="34" charset="-122"/>
                <a:ea typeface="Microsoft YaHei" panose="020B0503020204020204" pitchFamily="34" charset="-122"/>
              </a:rPr>
              <a:t>吉林</a:t>
            </a:r>
            <a:r>
              <a:rPr lang="en-US" altLang="zh-CN" sz="2400" dirty="0"/>
              <a:t>/</a:t>
            </a:r>
            <a:r>
              <a:rPr lang="zh-CN" altLang="en-US" sz="2400" dirty="0"/>
              <a:t>大学</a:t>
            </a:r>
            <a:r>
              <a:rPr lang="en-US" altLang="zh-CN" sz="2400" dirty="0"/>
              <a:t>/</a:t>
            </a:r>
            <a:r>
              <a:rPr lang="zh-CN" altLang="en-US" sz="2400" b="0" dirty="0">
                <a:latin typeface="Microsoft YaHei" panose="020B0503020204020204" pitchFamily="34" charset="-122"/>
                <a:ea typeface="Microsoft YaHei" panose="020B0503020204020204" pitchFamily="34" charset="-122"/>
              </a:rPr>
              <a:t>吉林大学</a:t>
            </a:r>
            <a:r>
              <a:rPr lang="en-US" altLang="zh-CN" sz="2400" dirty="0"/>
              <a:t>/</a:t>
            </a:r>
            <a:r>
              <a:rPr lang="zh-CN" altLang="en-US" sz="2400" b="0" dirty="0">
                <a:latin typeface="Microsoft YaHei" panose="020B0503020204020204" pitchFamily="34" charset="-122"/>
                <a:ea typeface="Microsoft YaHei" panose="020B0503020204020204" pitchFamily="34" charset="-122"/>
              </a:rPr>
              <a:t>物理</a:t>
            </a:r>
            <a:r>
              <a:rPr lang="en-US" altLang="zh-CN" sz="2400" dirty="0"/>
              <a:t>/</a:t>
            </a:r>
            <a:r>
              <a:rPr lang="zh-CN" altLang="en-US" sz="2400" b="0" dirty="0">
                <a:latin typeface="Microsoft YaHei" panose="020B0503020204020204" pitchFamily="34" charset="-122"/>
                <a:ea typeface="Microsoft YaHei" panose="020B0503020204020204" pitchFamily="34" charset="-122"/>
              </a:rPr>
              <a:t>理</a:t>
            </a:r>
            <a:r>
              <a:rPr lang="zh-CN" altLang="en-US" sz="2400" dirty="0">
                <a:latin typeface="Microsoft YaHei" panose="020B0503020204020204" pitchFamily="34" charset="-122"/>
                <a:ea typeface="Microsoft YaHei" panose="020B0503020204020204" pitchFamily="34" charset="-122"/>
              </a:rPr>
              <a:t>学</a:t>
            </a:r>
            <a:r>
              <a:rPr lang="en-US" altLang="zh-CN" sz="2400" dirty="0"/>
              <a:t>/</a:t>
            </a:r>
            <a:r>
              <a:rPr lang="zh-CN" altLang="en-US" sz="2400" b="0" dirty="0">
                <a:latin typeface="Microsoft YaHei" panose="020B0503020204020204" pitchFamily="34" charset="-122"/>
                <a:ea typeface="Microsoft YaHei" panose="020B0503020204020204" pitchFamily="34" charset="-122"/>
              </a:rPr>
              <a:t>学院</a:t>
            </a:r>
            <a:r>
              <a:rPr lang="en-US" altLang="zh-CN" sz="2400" dirty="0"/>
              <a:t>/</a:t>
            </a:r>
            <a:r>
              <a:rPr lang="zh-CN" altLang="en-US" sz="2400" b="0" dirty="0">
                <a:latin typeface="Microsoft YaHei" panose="020B0503020204020204" pitchFamily="34" charset="-122"/>
                <a:ea typeface="Microsoft YaHei" panose="020B0503020204020204" pitchFamily="34" charset="-122"/>
              </a:rPr>
              <a:t>物理</a:t>
            </a:r>
            <a:r>
              <a:rPr lang="zh-CN" altLang="en-US" sz="2400" dirty="0">
                <a:latin typeface="Microsoft YaHei" panose="020B0503020204020204" pitchFamily="34" charset="-122"/>
                <a:ea typeface="Microsoft YaHei" panose="020B0503020204020204" pitchFamily="34" charset="-122"/>
              </a:rPr>
              <a:t>学</a:t>
            </a:r>
            <a:r>
              <a:rPr lang="en-US" altLang="zh-CN" sz="2400" dirty="0"/>
              <a:t>/</a:t>
            </a:r>
            <a:r>
              <a:rPr lang="zh-CN" altLang="en-US" sz="2400" b="0" dirty="0">
                <a:latin typeface="Microsoft YaHei" panose="020B0503020204020204" pitchFamily="34" charset="-122"/>
                <a:ea typeface="Microsoft YaHei" panose="020B0503020204020204" pitchFamily="34" charset="-122"/>
              </a:rPr>
              <a:t>理学院</a:t>
            </a:r>
            <a:r>
              <a:rPr lang="en-US" altLang="zh-CN" sz="2400" dirty="0"/>
              <a:t>/</a:t>
            </a:r>
            <a:r>
              <a:rPr lang="zh-CN" altLang="en-US" sz="2400" b="0" dirty="0">
                <a:latin typeface="Microsoft YaHei" panose="020B0503020204020204" pitchFamily="34" charset="-122"/>
                <a:ea typeface="Microsoft YaHei" panose="020B0503020204020204" pitchFamily="34" charset="-122"/>
              </a:rPr>
              <a:t>物理学院</a:t>
            </a:r>
            <a:r>
              <a:rPr lang="en-US" altLang="zh-CN" sz="2400" dirty="0"/>
              <a:t>/</a:t>
            </a:r>
            <a:r>
              <a:rPr lang="zh-CN" altLang="en-US" sz="2400" b="0" dirty="0">
                <a:latin typeface="Microsoft YaHei" panose="020B0503020204020204" pitchFamily="34" charset="-122"/>
                <a:ea typeface="Microsoft YaHei" panose="020B0503020204020204" pitchFamily="34" charset="-122"/>
              </a:rPr>
              <a:t>，</a:t>
            </a:r>
            <a:r>
              <a:rPr lang="en-US" altLang="zh-CN" sz="2400" dirty="0"/>
              <a:t> /</a:t>
            </a:r>
            <a:r>
              <a:rPr lang="zh-CN" altLang="en-US" sz="2400" b="0" dirty="0">
                <a:latin typeface="Microsoft YaHei" panose="020B0503020204020204" pitchFamily="34" charset="-122"/>
                <a:ea typeface="Microsoft YaHei" panose="020B0503020204020204" pitchFamily="34" charset="-122"/>
              </a:rPr>
              <a:t>发现</a:t>
            </a:r>
            <a:r>
              <a:rPr lang="en-US" altLang="zh-CN" sz="2400" dirty="0"/>
              <a:t>/</a:t>
            </a:r>
            <a:r>
              <a:rPr lang="zh-CN" altLang="en-US" sz="2400" b="0" dirty="0">
                <a:latin typeface="Microsoft YaHei" panose="020B0503020204020204" pitchFamily="34" charset="-122"/>
                <a:ea typeface="Microsoft YaHei" panose="020B0503020204020204" pitchFamily="34" charset="-122"/>
              </a:rPr>
              <a:t>这儿</a:t>
            </a:r>
            <a:r>
              <a:rPr lang="en-US" altLang="zh-CN" sz="2400" dirty="0"/>
              <a:t>/</a:t>
            </a:r>
            <a:r>
              <a:rPr lang="zh-CN" altLang="en-US" sz="2400" b="0" dirty="0">
                <a:latin typeface="Microsoft YaHei" panose="020B0503020204020204" pitchFamily="34" charset="-122"/>
                <a:ea typeface="Microsoft YaHei" panose="020B0503020204020204" pitchFamily="34" charset="-122"/>
              </a:rPr>
              <a:t>真不</a:t>
            </a:r>
            <a:r>
              <a:rPr lang="en-US" altLang="zh-CN" sz="2400" dirty="0"/>
              <a:t>/</a:t>
            </a:r>
            <a:r>
              <a:rPr lang="zh-CN" altLang="en-US" sz="2400" b="0" dirty="0">
                <a:latin typeface="Microsoft YaHei" panose="020B0503020204020204" pitchFamily="34" charset="-122"/>
                <a:ea typeface="Microsoft YaHei" panose="020B0503020204020204" pitchFamily="34" charset="-122"/>
              </a:rPr>
              <a:t>不错</a:t>
            </a:r>
            <a:r>
              <a:rPr lang="en-US" altLang="zh-CN" sz="2400" dirty="0"/>
              <a:t>/</a:t>
            </a:r>
            <a:r>
              <a:rPr lang="zh-CN" altLang="en-US" sz="2400" b="0" dirty="0">
                <a:latin typeface="Microsoft YaHei" panose="020B0503020204020204" pitchFamily="34" charset="-122"/>
                <a:ea typeface="Microsoft YaHei" panose="020B0503020204020204" pitchFamily="34" charset="-122"/>
              </a:rPr>
              <a:t>真不错</a:t>
            </a:r>
            <a:endParaRPr kumimoji="1" lang="en-US" altLang="zh-CN" sz="2400" dirty="0"/>
          </a:p>
          <a:p>
            <a:endParaRPr kumimoji="1" lang="zh-CN" altLang="en-US" sz="2400" dirty="0"/>
          </a:p>
        </p:txBody>
      </p:sp>
    </p:spTree>
    <p:extLst>
      <p:ext uri="{BB962C8B-B14F-4D97-AF65-F5344CB8AC3E}">
        <p14:creationId xmlns:p14="http://schemas.microsoft.com/office/powerpoint/2010/main" val="2874117486"/>
      </p:ext>
    </p:extLst>
  </p:cSld>
  <p:clrMapOvr>
    <a:masterClrMapping/>
  </p:clrMapOvr>
  <p:transition spd="med">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3"/>
          </p:nvPr>
        </p:nvSpPr>
        <p:spPr/>
        <p:txBody>
          <a:bodyPr/>
          <a:lstStyle/>
          <a:p>
            <a:pPr defTabSz="1031558"/>
            <a:fld id="{C136B7D2-B98C-44FD-8D04-7EC62A564975}" type="slidenum">
              <a:rPr lang="en-US" smtClean="0">
                <a:solidFill>
                  <a:prstClr val="black">
                    <a:lumMod val="75000"/>
                    <a:lumOff val="25000"/>
                  </a:prstClr>
                </a:solidFill>
              </a:rPr>
              <a:pPr defTabSz="1031558"/>
              <a:t>61</a:t>
            </a:fld>
            <a:endParaRPr lang="en-US" dirty="0">
              <a:solidFill>
                <a:prstClr val="black">
                  <a:lumMod val="75000"/>
                  <a:lumOff val="25000"/>
                </a:prstClr>
              </a:solidFill>
            </a:endParaRPr>
          </a:p>
        </p:txBody>
      </p:sp>
      <p:sp>
        <p:nvSpPr>
          <p:cNvPr id="18" name="文本占位符 17"/>
          <p:cNvSpPr>
            <a:spLocks noGrp="1"/>
          </p:cNvSpPr>
          <p:nvPr>
            <p:ph type="body" sz="half" idx="2"/>
          </p:nvPr>
        </p:nvSpPr>
        <p:spPr>
          <a:xfrm>
            <a:off x="395536" y="692696"/>
            <a:ext cx="5544616" cy="662415"/>
          </a:xfrm>
        </p:spPr>
        <p:txBody>
          <a:bodyPr/>
          <a:lstStyle/>
          <a:p>
            <a:pPr algn="ctr">
              <a:buClrTx/>
              <a:buSzTx/>
            </a:pPr>
            <a:r>
              <a:rPr lang="en-US" altLang="zh-CN" sz="3600" dirty="0">
                <a:solidFill>
                  <a:schemeClr val="tx1"/>
                </a:solidFill>
                <a:latin typeface="+mj-lt"/>
                <a:ea typeface="SimSun" panose="02010600030101010101" pitchFamily="2" charset="-122"/>
                <a:sym typeface="+mn-ea"/>
              </a:rPr>
              <a:t>2.6.6</a:t>
            </a:r>
            <a:r>
              <a:rPr lang="zh-CN" altLang="en-US" sz="3600" dirty="0">
                <a:solidFill>
                  <a:schemeClr val="tx1"/>
                </a:solidFill>
                <a:latin typeface="+mj-lt"/>
                <a:ea typeface="SimSun" panose="02010600030101010101" pitchFamily="2" charset="-122"/>
                <a:sym typeface="+mn-ea"/>
              </a:rPr>
              <a:t> PKUseg</a:t>
            </a:r>
            <a:r>
              <a:rPr lang="zh-CN" altLang="en-US" sz="3600" dirty="0">
                <a:solidFill>
                  <a:schemeClr val="tx1"/>
                </a:solidFill>
                <a:latin typeface="+mj-lt"/>
                <a:ea typeface="SimSun" panose="02010600030101010101" pitchFamily="2" charset="-122"/>
              </a:rPr>
              <a:t>中文分词</a:t>
            </a:r>
          </a:p>
        </p:txBody>
      </p:sp>
      <p:sp>
        <p:nvSpPr>
          <p:cNvPr id="3" name="Content Placeholder 2"/>
          <p:cNvSpPr>
            <a:spLocks noGrp="1"/>
          </p:cNvSpPr>
          <p:nvPr/>
        </p:nvSpPr>
        <p:spPr>
          <a:xfrm>
            <a:off x="611560" y="1340767"/>
            <a:ext cx="8352928" cy="5366283"/>
          </a:xfrm>
          <a:prstGeom prst="rect">
            <a:avLst/>
          </a:prstGeom>
        </p:spPr>
        <p:txBody>
          <a:bodyPr vert="horz" lIns="68580" tIns="34290" rIns="68580" bIns="3429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sym typeface="+mn-ea"/>
              </a:rPr>
              <a:t>由北京大学语言计算与机器学习研究组进行开发并开源的一个多领域中文分词工具</a:t>
            </a:r>
            <a:endParaRPr lang="en-US" altLang="zh-CN"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marL="171450" lvl="1">
              <a:lnSpc>
                <a:spcPct val="150000"/>
              </a:lnSpc>
              <a:spcBef>
                <a:spcPts val="750"/>
              </a:spcBef>
            </a:pPr>
            <a:r>
              <a:rPr lang="en-US" altLang="zh-CN" dirty="0" err="1">
                <a:latin typeface="Microsoft YaHei" panose="020B0503020204020204" pitchFamily="34" charset="-122"/>
                <a:ea typeface="Microsoft YaHei" panose="020B0503020204020204" pitchFamily="34" charset="-122"/>
                <a:cs typeface="微软雅黑" panose="020B0503020204020204" pitchFamily="34" charset="-122"/>
              </a:rPr>
              <a:t>多领域分词</a:t>
            </a:r>
            <a:endParaRPr lang="en-US" altLang="zh-CN" dirty="0">
              <a:latin typeface="Microsoft YaHei" panose="020B0503020204020204" pitchFamily="34" charset="-122"/>
              <a:ea typeface="Microsoft YaHei" panose="020B0503020204020204" pitchFamily="34" charset="-122"/>
              <a:cs typeface="微软雅黑" panose="020B0503020204020204" pitchFamily="34" charset="-122"/>
            </a:endParaRPr>
          </a:p>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匹配了专业领域的分词模型，目前提供的专业领域包括： 新闻领域、医药领域、网络领域、旅游领域</a:t>
            </a:r>
            <a:endParaRPr lang="en-US" altLang="zh-CN" dirty="0">
              <a:latin typeface="Microsoft YaHei" panose="020B0503020204020204" pitchFamily="34" charset="-122"/>
              <a:ea typeface="Microsoft YaHei" panose="020B0503020204020204" pitchFamily="34" charset="-122"/>
              <a:cs typeface="微软雅黑" panose="020B0503020204020204" pitchFamily="34" charset="-122"/>
            </a:endParaRPr>
          </a:p>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支持添加自定义单词</a:t>
            </a:r>
            <a:endParaRPr lang="en-US" altLang="zh-CN" dirty="0">
              <a:latin typeface="Microsoft YaHei" panose="020B0503020204020204" pitchFamily="34" charset="-122"/>
              <a:ea typeface="Microsoft YaHei" panose="020B0503020204020204" pitchFamily="34" charset="-122"/>
              <a:cs typeface="微软雅黑" panose="020B0503020204020204" pitchFamily="34" charset="-122"/>
            </a:endParaRPr>
          </a:p>
          <a:p>
            <a:pPr marL="171450" lvl="1">
              <a:lnSpc>
                <a:spcPct val="150000"/>
              </a:lnSpc>
              <a:spcBef>
                <a:spcPts val="750"/>
              </a:spcBef>
            </a:pPr>
            <a:r>
              <a:rPr lang="zh-CN" altLang="en-US" dirty="0">
                <a:latin typeface="Microsoft YaHei" panose="020B0503020204020204" pitchFamily="34" charset="-122"/>
                <a:ea typeface="Microsoft YaHei" panose="020B0503020204020204" pitchFamily="34" charset="-122"/>
                <a:cs typeface="微软雅黑" panose="020B0503020204020204" pitchFamily="34" charset="-122"/>
              </a:rPr>
              <a:t>支持词性标注</a:t>
            </a: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E7C7357-B661-471B-7213-1C369DE3D173}"/>
              </a:ext>
            </a:extLst>
          </p:cNvPr>
          <p:cNvSpPr>
            <a:spLocks noGrp="1"/>
          </p:cNvSpPr>
          <p:nvPr>
            <p:ph type="sldNum" sz="quarter" idx="12"/>
          </p:nvPr>
        </p:nvSpPr>
        <p:spPr/>
        <p:txBody>
          <a:bodyPr/>
          <a:lstStyle/>
          <a:p>
            <a:pPr>
              <a:defRPr/>
            </a:pPr>
            <a:fld id="{6695875E-1D8E-5C47-A1E8-9C990B064D39}" type="slidenum">
              <a:rPr lang="en-US" altLang="ko-KR" smtClean="0"/>
              <a:pPr>
                <a:defRPr/>
              </a:pPr>
              <a:t>62</a:t>
            </a:fld>
            <a:endParaRPr lang="en-US" altLang="ko-KR"/>
          </a:p>
        </p:txBody>
      </p:sp>
      <p:sp>
        <p:nvSpPr>
          <p:cNvPr id="2" name="标题 1">
            <a:extLst>
              <a:ext uri="{FF2B5EF4-FFF2-40B4-BE49-F238E27FC236}">
                <a16:creationId xmlns:a16="http://schemas.microsoft.com/office/drawing/2014/main" id="{ABBA5845-4113-45EA-DF68-BD5055FA6206}"/>
              </a:ext>
            </a:extLst>
          </p:cNvPr>
          <p:cNvSpPr>
            <a:spLocks noGrp="1"/>
          </p:cNvSpPr>
          <p:nvPr>
            <p:ph type="title" idx="4294967295"/>
          </p:nvPr>
        </p:nvSpPr>
        <p:spPr>
          <a:xfrm>
            <a:off x="0" y="533400"/>
            <a:ext cx="8020050" cy="889000"/>
          </a:xfrm>
        </p:spPr>
        <p:txBody>
          <a:bodyPr/>
          <a:lstStyle/>
          <a:p>
            <a:r>
              <a:rPr kumimoji="1" lang="zh-CN" altLang="en-US" dirty="0"/>
              <a:t>例</a:t>
            </a:r>
          </a:p>
        </p:txBody>
      </p:sp>
      <p:sp>
        <p:nvSpPr>
          <p:cNvPr id="3" name="内容占位符 2">
            <a:extLst>
              <a:ext uri="{FF2B5EF4-FFF2-40B4-BE49-F238E27FC236}">
                <a16:creationId xmlns:a16="http://schemas.microsoft.com/office/drawing/2014/main" id="{DB486CE4-1B56-A114-AC2D-514CB02B04D1}"/>
              </a:ext>
            </a:extLst>
          </p:cNvPr>
          <p:cNvSpPr>
            <a:spLocks noGrp="1"/>
          </p:cNvSpPr>
          <p:nvPr>
            <p:ph idx="4294967295"/>
          </p:nvPr>
        </p:nvSpPr>
        <p:spPr>
          <a:xfrm>
            <a:off x="842963" y="1476375"/>
            <a:ext cx="8301037" cy="4572000"/>
          </a:xfrm>
        </p:spPr>
        <p:txBody>
          <a:bodyPr/>
          <a:lstStyle/>
          <a:p>
            <a:r>
              <a:rPr lang="zh-CN" altLang="en-US" dirty="0">
                <a:solidFill>
                  <a:srgbClr val="F1403C"/>
                </a:solidFill>
              </a:rPr>
              <a:t>语句：</a:t>
            </a:r>
            <a:r>
              <a:rPr lang="zh-CN" altLang="en-US" dirty="0">
                <a:solidFill>
                  <a:srgbClr val="F1403C"/>
                </a:solidFill>
                <a:effectLst/>
              </a:rPr>
              <a:t>不含预处理的同基因外周血造血干细胞移植治疗重型再生障碍性贫血获得长期缓解一例。</a:t>
            </a:r>
            <a:endParaRPr lang="en-US" altLang="zh-CN" dirty="0">
              <a:solidFill>
                <a:srgbClr val="F1403C"/>
              </a:solidFill>
              <a:effectLst/>
            </a:endParaRPr>
          </a:p>
          <a:p>
            <a:endParaRPr lang="en-US" altLang="zh-CN" dirty="0">
              <a:solidFill>
                <a:srgbClr val="F1403C"/>
              </a:solidFill>
            </a:endParaRPr>
          </a:p>
          <a:p>
            <a:r>
              <a:rPr lang="zh-CN" altLang="en-US" dirty="0"/>
              <a:t>默认模型得到的结果： </a:t>
            </a:r>
            <a:r>
              <a:rPr lang="en-US" altLang="zh-CN" dirty="0"/>
              <a:t>['</a:t>
            </a:r>
            <a:r>
              <a:rPr lang="zh-CN" altLang="en-US" dirty="0"/>
              <a:t>不</a:t>
            </a:r>
            <a:r>
              <a:rPr lang="en-US" altLang="zh-CN" dirty="0"/>
              <a:t>', '</a:t>
            </a:r>
            <a:r>
              <a:rPr lang="zh-CN" altLang="en-US" dirty="0"/>
              <a:t>含</a:t>
            </a:r>
            <a:r>
              <a:rPr lang="en-US" altLang="zh-CN" dirty="0"/>
              <a:t>', '</a:t>
            </a:r>
            <a:r>
              <a:rPr lang="zh-CN" altLang="en-US" dirty="0"/>
              <a:t>预</a:t>
            </a:r>
            <a:r>
              <a:rPr lang="en-US" altLang="zh-CN" dirty="0"/>
              <a:t>', '</a:t>
            </a:r>
            <a:r>
              <a:rPr lang="zh-CN" altLang="en-US" dirty="0"/>
              <a:t>处理</a:t>
            </a:r>
            <a:r>
              <a:rPr lang="en-US" altLang="zh-CN" dirty="0"/>
              <a:t>', '</a:t>
            </a:r>
            <a:r>
              <a:rPr lang="zh-CN" altLang="en-US" dirty="0"/>
              <a:t>的</a:t>
            </a:r>
            <a:r>
              <a:rPr lang="en-US" altLang="zh-CN" dirty="0"/>
              <a:t>', '</a:t>
            </a:r>
            <a:r>
              <a:rPr lang="zh-CN" altLang="en-US" dirty="0"/>
              <a:t>同</a:t>
            </a:r>
            <a:r>
              <a:rPr lang="en-US" altLang="zh-CN" dirty="0"/>
              <a:t>', '</a:t>
            </a:r>
            <a:r>
              <a:rPr lang="zh-CN" altLang="en-US" dirty="0"/>
              <a:t>基因</a:t>
            </a:r>
            <a:r>
              <a:rPr lang="en-US" altLang="zh-CN" dirty="0"/>
              <a:t>', '</a:t>
            </a:r>
            <a:r>
              <a:rPr lang="zh-CN" altLang="en-US" dirty="0"/>
              <a:t>外</a:t>
            </a:r>
            <a:r>
              <a:rPr lang="en-US" altLang="zh-CN" dirty="0"/>
              <a:t>', '</a:t>
            </a:r>
            <a:r>
              <a:rPr lang="zh-CN" altLang="en-US" dirty="0"/>
              <a:t>周血</a:t>
            </a:r>
            <a:r>
              <a:rPr lang="en-US" altLang="zh-CN" dirty="0"/>
              <a:t>', '</a:t>
            </a:r>
            <a:r>
              <a:rPr lang="zh-CN" altLang="en-US" dirty="0"/>
              <a:t>造血</a:t>
            </a:r>
            <a:r>
              <a:rPr lang="en-US" altLang="zh-CN" dirty="0"/>
              <a:t>', '</a:t>
            </a:r>
            <a:r>
              <a:rPr lang="zh-CN" altLang="en-US" dirty="0"/>
              <a:t>干细胞</a:t>
            </a:r>
            <a:r>
              <a:rPr lang="en-US" altLang="zh-CN" dirty="0"/>
              <a:t>', '</a:t>
            </a:r>
            <a:r>
              <a:rPr lang="zh-CN" altLang="en-US" dirty="0"/>
              <a:t>移植</a:t>
            </a:r>
            <a:r>
              <a:rPr lang="en-US" altLang="zh-CN" dirty="0"/>
              <a:t>', '</a:t>
            </a:r>
            <a:r>
              <a:rPr lang="zh-CN" altLang="en-US" dirty="0"/>
              <a:t>治疗</a:t>
            </a:r>
            <a:r>
              <a:rPr lang="en-US" altLang="zh-CN" dirty="0"/>
              <a:t>', '</a:t>
            </a:r>
            <a:r>
              <a:rPr lang="zh-CN" altLang="en-US" dirty="0"/>
              <a:t>重型</a:t>
            </a:r>
            <a:r>
              <a:rPr lang="en-US" altLang="zh-CN" dirty="0"/>
              <a:t>', '</a:t>
            </a:r>
            <a:r>
              <a:rPr lang="zh-CN" altLang="en-US" dirty="0"/>
              <a:t>再生</a:t>
            </a:r>
            <a:r>
              <a:rPr lang="en-US" altLang="zh-CN" dirty="0"/>
              <a:t>', '</a:t>
            </a:r>
            <a:r>
              <a:rPr lang="zh-CN" altLang="en-US" dirty="0"/>
              <a:t>障碍性</a:t>
            </a:r>
            <a:r>
              <a:rPr lang="en-US" altLang="zh-CN" dirty="0"/>
              <a:t>', '</a:t>
            </a:r>
            <a:r>
              <a:rPr lang="zh-CN" altLang="en-US" dirty="0"/>
              <a:t>贫血</a:t>
            </a:r>
            <a:r>
              <a:rPr lang="en-US" altLang="zh-CN" dirty="0"/>
              <a:t>', '</a:t>
            </a:r>
            <a:r>
              <a:rPr lang="zh-CN" altLang="en-US" dirty="0"/>
              <a:t>获得</a:t>
            </a:r>
            <a:r>
              <a:rPr lang="en-US" altLang="zh-CN" dirty="0"/>
              <a:t>', '</a:t>
            </a:r>
            <a:r>
              <a:rPr lang="zh-CN" altLang="en-US" dirty="0"/>
              <a:t>长期</a:t>
            </a:r>
            <a:r>
              <a:rPr lang="en-US" altLang="zh-CN" dirty="0"/>
              <a:t>', '</a:t>
            </a:r>
            <a:r>
              <a:rPr lang="zh-CN" altLang="en-US" dirty="0"/>
              <a:t>缓解</a:t>
            </a:r>
            <a:r>
              <a:rPr lang="en-US" altLang="zh-CN" dirty="0"/>
              <a:t>', '</a:t>
            </a:r>
            <a:r>
              <a:rPr lang="zh-CN" altLang="en-US" dirty="0"/>
              <a:t>一</a:t>
            </a:r>
            <a:r>
              <a:rPr lang="en-US" altLang="zh-CN" dirty="0"/>
              <a:t>', '</a:t>
            </a:r>
            <a:r>
              <a:rPr lang="zh-CN" altLang="en-US" dirty="0"/>
              <a:t>例</a:t>
            </a:r>
            <a:r>
              <a:rPr lang="en-US" altLang="zh-CN" dirty="0"/>
              <a:t>’] </a:t>
            </a:r>
          </a:p>
          <a:p>
            <a:r>
              <a:rPr lang="zh-CN" altLang="en-US" dirty="0"/>
              <a:t>医药模型得到的结果 </a:t>
            </a:r>
            <a:r>
              <a:rPr lang="en-US" altLang="zh-CN" dirty="0"/>
              <a:t>['</a:t>
            </a:r>
            <a:r>
              <a:rPr lang="zh-CN" altLang="en-US" dirty="0"/>
              <a:t>不</a:t>
            </a:r>
            <a:r>
              <a:rPr lang="en-US" altLang="zh-CN" dirty="0"/>
              <a:t>', '</a:t>
            </a:r>
            <a:r>
              <a:rPr lang="zh-CN" altLang="en-US" dirty="0"/>
              <a:t>含</a:t>
            </a:r>
            <a:r>
              <a:rPr lang="en-US" altLang="zh-CN" dirty="0"/>
              <a:t>', '</a:t>
            </a:r>
            <a:r>
              <a:rPr lang="zh-CN" altLang="en-US" dirty="0"/>
              <a:t>预处理</a:t>
            </a:r>
            <a:r>
              <a:rPr lang="en-US" altLang="zh-CN" dirty="0"/>
              <a:t>', '</a:t>
            </a:r>
            <a:r>
              <a:rPr lang="zh-CN" altLang="en-US" dirty="0"/>
              <a:t>的</a:t>
            </a:r>
            <a:r>
              <a:rPr lang="en-US" altLang="zh-CN" dirty="0"/>
              <a:t>', '</a:t>
            </a:r>
            <a:r>
              <a:rPr lang="zh-CN" altLang="en-US" dirty="0"/>
              <a:t>同</a:t>
            </a:r>
            <a:r>
              <a:rPr lang="en-US" altLang="zh-CN" dirty="0"/>
              <a:t>', '</a:t>
            </a:r>
            <a:r>
              <a:rPr lang="zh-CN" altLang="en-US" dirty="0"/>
              <a:t>基因</a:t>
            </a:r>
            <a:r>
              <a:rPr lang="en-US" altLang="zh-CN" dirty="0"/>
              <a:t>', '</a:t>
            </a:r>
            <a:r>
              <a:rPr lang="zh-CN" altLang="en-US" dirty="0"/>
              <a:t>外周</a:t>
            </a:r>
            <a:r>
              <a:rPr lang="en-US" altLang="zh-CN" dirty="0"/>
              <a:t>', '</a:t>
            </a:r>
            <a:r>
              <a:rPr lang="zh-CN" altLang="en-US" dirty="0"/>
              <a:t>血</a:t>
            </a:r>
            <a:r>
              <a:rPr lang="en-US" altLang="zh-CN" dirty="0"/>
              <a:t>', '</a:t>
            </a:r>
            <a:r>
              <a:rPr lang="zh-CN" altLang="en-US" dirty="0">
                <a:solidFill>
                  <a:srgbClr val="0432FF"/>
                </a:solidFill>
              </a:rPr>
              <a:t>造血干细胞</a:t>
            </a:r>
            <a:r>
              <a:rPr lang="en-US" altLang="zh-CN" dirty="0">
                <a:solidFill>
                  <a:srgbClr val="0432FF"/>
                </a:solidFill>
              </a:rPr>
              <a:t>'</a:t>
            </a:r>
            <a:r>
              <a:rPr lang="en-US" altLang="zh-CN" dirty="0"/>
              <a:t>, '</a:t>
            </a:r>
            <a:r>
              <a:rPr lang="zh-CN" altLang="en-US" dirty="0"/>
              <a:t>移植</a:t>
            </a:r>
            <a:r>
              <a:rPr lang="en-US" altLang="zh-CN" dirty="0"/>
              <a:t>', '</a:t>
            </a:r>
            <a:r>
              <a:rPr lang="zh-CN" altLang="en-US" dirty="0"/>
              <a:t>治疗</a:t>
            </a:r>
            <a:r>
              <a:rPr lang="en-US" altLang="zh-CN" dirty="0"/>
              <a:t>', '</a:t>
            </a:r>
            <a:r>
              <a:rPr lang="zh-CN" altLang="en-US" dirty="0"/>
              <a:t>重型</a:t>
            </a:r>
            <a:r>
              <a:rPr lang="en-US" altLang="zh-CN" dirty="0"/>
              <a:t>', '</a:t>
            </a:r>
            <a:r>
              <a:rPr lang="zh-CN" altLang="en-US" dirty="0">
                <a:solidFill>
                  <a:srgbClr val="0432FF"/>
                </a:solidFill>
              </a:rPr>
              <a:t>再生障碍性贫血</a:t>
            </a:r>
            <a:r>
              <a:rPr lang="en-US" altLang="zh-CN" dirty="0">
                <a:solidFill>
                  <a:srgbClr val="0432FF"/>
                </a:solidFill>
              </a:rPr>
              <a:t>'</a:t>
            </a:r>
            <a:r>
              <a:rPr lang="en-US" altLang="zh-CN" dirty="0"/>
              <a:t>, '</a:t>
            </a:r>
            <a:r>
              <a:rPr lang="zh-CN" altLang="en-US" dirty="0"/>
              <a:t>获得</a:t>
            </a:r>
            <a:r>
              <a:rPr lang="en-US" altLang="zh-CN" dirty="0"/>
              <a:t>', '</a:t>
            </a:r>
            <a:r>
              <a:rPr lang="zh-CN" altLang="en-US" dirty="0"/>
              <a:t>长期</a:t>
            </a:r>
            <a:r>
              <a:rPr lang="en-US" altLang="zh-CN" dirty="0"/>
              <a:t>', '</a:t>
            </a:r>
            <a:r>
              <a:rPr lang="zh-CN" altLang="en-US" dirty="0"/>
              <a:t>缓解</a:t>
            </a:r>
            <a:r>
              <a:rPr lang="en-US" altLang="zh-CN" dirty="0"/>
              <a:t>', '</a:t>
            </a:r>
            <a:r>
              <a:rPr lang="zh-CN" altLang="en-US" dirty="0"/>
              <a:t>一</a:t>
            </a:r>
            <a:r>
              <a:rPr lang="en-US" altLang="zh-CN" dirty="0"/>
              <a:t>', '</a:t>
            </a:r>
            <a:r>
              <a:rPr lang="zh-CN" altLang="en-US" dirty="0"/>
              <a:t>例</a:t>
            </a:r>
            <a:r>
              <a:rPr lang="en-US" altLang="zh-CN" dirty="0"/>
              <a:t>']</a:t>
            </a:r>
            <a:endParaRPr kumimoji="1" lang="zh-CN" altLang="en-US" dirty="0"/>
          </a:p>
        </p:txBody>
      </p:sp>
    </p:spTree>
    <p:extLst>
      <p:ext uri="{BB962C8B-B14F-4D97-AF65-F5344CB8AC3E}">
        <p14:creationId xmlns:p14="http://schemas.microsoft.com/office/powerpoint/2010/main" val="3007250431"/>
      </p:ext>
    </p:extLst>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3"/>
          </p:nvPr>
        </p:nvSpPr>
        <p:spPr/>
        <p:txBody>
          <a:bodyPr/>
          <a:lstStyle/>
          <a:p>
            <a:pPr defTabSz="1031558"/>
            <a:fld id="{C136B7D2-B98C-44FD-8D04-7EC62A564975}" type="slidenum">
              <a:rPr lang="en-US" smtClean="0">
                <a:solidFill>
                  <a:prstClr val="black">
                    <a:lumMod val="75000"/>
                    <a:lumOff val="25000"/>
                  </a:prstClr>
                </a:solidFill>
              </a:rPr>
              <a:pPr defTabSz="1031558"/>
              <a:t>63</a:t>
            </a:fld>
            <a:endParaRPr lang="en-US" dirty="0">
              <a:solidFill>
                <a:prstClr val="black">
                  <a:lumMod val="75000"/>
                  <a:lumOff val="25000"/>
                </a:prstClr>
              </a:solidFill>
            </a:endParaRPr>
          </a:p>
        </p:txBody>
      </p:sp>
      <p:sp>
        <p:nvSpPr>
          <p:cNvPr id="18" name="文本占位符 17"/>
          <p:cNvSpPr>
            <a:spLocks noGrp="1"/>
          </p:cNvSpPr>
          <p:nvPr>
            <p:ph type="body" sz="half" idx="2"/>
          </p:nvPr>
        </p:nvSpPr>
        <p:spPr>
          <a:xfrm>
            <a:off x="611560" y="800907"/>
            <a:ext cx="5081736" cy="688948"/>
          </a:xfrm>
        </p:spPr>
        <p:txBody>
          <a:bodyPr/>
          <a:lstStyle/>
          <a:p>
            <a:pPr algn="ctr">
              <a:buClrTx/>
              <a:buSzTx/>
            </a:pPr>
            <a:r>
              <a:rPr lang="en-US" altLang="zh-CN" sz="3600" dirty="0">
                <a:solidFill>
                  <a:schemeClr val="tx1"/>
                </a:solidFill>
                <a:latin typeface="+mj-ea"/>
                <a:ea typeface="+mj-ea"/>
              </a:rPr>
              <a:t>2.6.7</a:t>
            </a:r>
            <a:r>
              <a:rPr lang="zh-CN" altLang="en-US" sz="3600" dirty="0">
                <a:solidFill>
                  <a:schemeClr val="tx1"/>
                </a:solidFill>
                <a:latin typeface="+mj-ea"/>
                <a:ea typeface="+mj-ea"/>
              </a:rPr>
              <a:t> </a:t>
            </a:r>
            <a:r>
              <a:rPr lang="en-US" altLang="zh-CN" sz="3600" dirty="0" err="1">
                <a:solidFill>
                  <a:schemeClr val="tx1"/>
                </a:solidFill>
                <a:latin typeface="+mj-ea"/>
                <a:ea typeface="+mj-ea"/>
              </a:rPr>
              <a:t>HanLP</a:t>
            </a:r>
            <a:r>
              <a:rPr lang="zh-CN" altLang="en-US" sz="3600" dirty="0">
                <a:solidFill>
                  <a:schemeClr val="tx1"/>
                </a:solidFill>
                <a:latin typeface="+mj-ea"/>
                <a:ea typeface="+mj-ea"/>
              </a:rPr>
              <a:t>中文分词</a:t>
            </a:r>
          </a:p>
        </p:txBody>
      </p:sp>
      <p:sp>
        <p:nvSpPr>
          <p:cNvPr id="3" name="Content Placeholder 2"/>
          <p:cNvSpPr>
            <a:spLocks noGrp="1"/>
          </p:cNvSpPr>
          <p:nvPr/>
        </p:nvSpPr>
        <p:spPr>
          <a:xfrm>
            <a:off x="683568" y="1700808"/>
            <a:ext cx="7416824" cy="4073911"/>
          </a:xfrm>
          <a:prstGeom prst="rect">
            <a:avLst/>
          </a:prstGeom>
        </p:spPr>
        <p:txBody>
          <a:bodyPr vert="horz" lIns="68580" tIns="34290" rIns="68580" bIns="3429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lnSpc>
                <a:spcPct val="150000"/>
              </a:lnSpc>
              <a:spcBef>
                <a:spcPts val="750"/>
              </a:spcBef>
            </a:pPr>
            <a:r>
              <a:rPr lang="en" altLang="zh-CN" b="0" i="0" u="none" strike="noStrike" dirty="0" err="1">
                <a:effectLst/>
                <a:latin typeface="Microsoft YaHei" panose="020B0503020204020204" pitchFamily="34" charset="-122"/>
                <a:ea typeface="Microsoft YaHei" panose="020B0503020204020204" pitchFamily="34" charset="-122"/>
              </a:rPr>
              <a:t>HanLP</a:t>
            </a:r>
            <a:r>
              <a:rPr lang="zh-CN" altLang="en-US" b="0" i="0" u="none" strike="noStrike" dirty="0">
                <a:effectLst/>
                <a:latin typeface="Microsoft YaHei" panose="020B0503020204020204" pitchFamily="34" charset="-122"/>
                <a:ea typeface="Microsoft YaHei" panose="020B0503020204020204" pitchFamily="34" charset="-122"/>
              </a:rPr>
              <a:t>线上模型训练自</a:t>
            </a:r>
            <a:r>
              <a:rPr lang="en-US" altLang="zh-CN" dirty="0">
                <a:latin typeface="Microsoft YaHei" panose="020B0503020204020204" pitchFamily="34" charset="-122"/>
                <a:ea typeface="Microsoft YaHei" panose="020B0503020204020204" pitchFamily="34" charset="-122"/>
              </a:rPr>
              <a:t>9970</a:t>
            </a:r>
            <a:r>
              <a:rPr lang="zh-CN" altLang="en-US" b="0" i="0" u="none" strike="noStrike" dirty="0">
                <a:effectLst/>
                <a:latin typeface="Microsoft YaHei" panose="020B0503020204020204" pitchFamily="34" charset="-122"/>
                <a:ea typeface="Microsoft YaHei" panose="020B0503020204020204" pitchFamily="34" charset="-122"/>
              </a:rPr>
              <a:t>万字的大型综合语料库，覆盖新闻、社交媒体、金融、法律等多个领域， 是一个大型中文分词语料库</a:t>
            </a:r>
            <a:endParaRPr lang="en-US" altLang="zh-CN" dirty="0">
              <a:latin typeface="Microsoft YaHei" panose="020B0503020204020204" pitchFamily="34" charset="-122"/>
              <a:ea typeface="Microsoft YaHei" panose="020B0503020204020204" pitchFamily="34" charset="-122"/>
            </a:endParaRPr>
          </a:p>
          <a:p>
            <a:pPr marL="171450" lvl="1">
              <a:lnSpc>
                <a:spcPct val="150000"/>
              </a:lnSpc>
              <a:spcBef>
                <a:spcPts val="750"/>
              </a:spcBef>
            </a:pPr>
            <a:r>
              <a:rPr dirty="0" err="1">
                <a:latin typeface="Microsoft YaHei" panose="020B0503020204020204" pitchFamily="34" charset="-122"/>
                <a:ea typeface="Microsoft YaHei" panose="020B0503020204020204" pitchFamily="34" charset="-122"/>
                <a:cs typeface="微软雅黑" panose="020B0503020204020204" pitchFamily="34" charset="-122"/>
              </a:rPr>
              <a:t>HanLP具备功能完善、性能高效、架构清晰、语料时新、可自定义的特点</a:t>
            </a:r>
            <a:endParaRPr lang="zh-CN" altLang="en-US" dirty="0">
              <a:latin typeface="Microsoft YaHei" panose="020B0503020204020204" pitchFamily="34" charset="-122"/>
              <a:ea typeface="Microsoft YaHei" panose="020B0503020204020204" pitchFamily="34" charset="-122"/>
              <a:cs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D46B626-735C-03BC-DEB9-A07260643F62}"/>
              </a:ext>
            </a:extLst>
          </p:cNvPr>
          <p:cNvSpPr>
            <a:spLocks noGrp="1"/>
          </p:cNvSpPr>
          <p:nvPr>
            <p:ph type="sldNum" sz="quarter" idx="12"/>
          </p:nvPr>
        </p:nvSpPr>
        <p:spPr/>
        <p:txBody>
          <a:bodyPr/>
          <a:lstStyle/>
          <a:p>
            <a:pPr>
              <a:defRPr/>
            </a:pPr>
            <a:fld id="{6695875E-1D8E-5C47-A1E8-9C990B064D39}" type="slidenum">
              <a:rPr lang="en-US" altLang="ko-KR" smtClean="0"/>
              <a:pPr>
                <a:defRPr/>
              </a:pPr>
              <a:t>64</a:t>
            </a:fld>
            <a:endParaRPr lang="en-US" altLang="ko-KR"/>
          </a:p>
        </p:txBody>
      </p:sp>
      <p:sp>
        <p:nvSpPr>
          <p:cNvPr id="2" name="标题 1">
            <a:extLst>
              <a:ext uri="{FF2B5EF4-FFF2-40B4-BE49-F238E27FC236}">
                <a16:creationId xmlns:a16="http://schemas.microsoft.com/office/drawing/2014/main" id="{85A8C091-CB5B-6147-E0C5-556A4D178F97}"/>
              </a:ext>
            </a:extLst>
          </p:cNvPr>
          <p:cNvSpPr>
            <a:spLocks noGrp="1"/>
          </p:cNvSpPr>
          <p:nvPr>
            <p:ph type="title" idx="4294967295"/>
          </p:nvPr>
        </p:nvSpPr>
        <p:spPr>
          <a:xfrm>
            <a:off x="0" y="533400"/>
            <a:ext cx="8020050" cy="889000"/>
          </a:xfrm>
        </p:spPr>
        <p:txBody>
          <a:bodyPr/>
          <a:lstStyle/>
          <a:p>
            <a:r>
              <a:rPr kumimoji="1" lang="zh-CN" altLang="en-US" dirty="0"/>
              <a:t>例：</a:t>
            </a:r>
          </a:p>
        </p:txBody>
      </p:sp>
      <p:sp>
        <p:nvSpPr>
          <p:cNvPr id="3" name="内容占位符 2">
            <a:extLst>
              <a:ext uri="{FF2B5EF4-FFF2-40B4-BE49-F238E27FC236}">
                <a16:creationId xmlns:a16="http://schemas.microsoft.com/office/drawing/2014/main" id="{82BAF0D8-F97C-D6BC-F717-7AEF27CF2049}"/>
              </a:ext>
            </a:extLst>
          </p:cNvPr>
          <p:cNvSpPr>
            <a:spLocks noGrp="1"/>
          </p:cNvSpPr>
          <p:nvPr>
            <p:ph idx="4294967295"/>
          </p:nvPr>
        </p:nvSpPr>
        <p:spPr>
          <a:xfrm>
            <a:off x="842963" y="1476375"/>
            <a:ext cx="8301037" cy="4572000"/>
          </a:xfrm>
        </p:spPr>
        <p:txBody>
          <a:bodyPr/>
          <a:lstStyle/>
          <a:p>
            <a:r>
              <a:rPr kumimoji="1" lang="en" altLang="zh-CN" dirty="0" err="1"/>
              <a:t>HanLP</a:t>
            </a:r>
            <a:r>
              <a:rPr kumimoji="1" lang="zh-CN" altLang="en-US" dirty="0"/>
              <a:t>是面向生产环境的自然语言处理工具包。</a:t>
            </a:r>
          </a:p>
          <a:p>
            <a:r>
              <a:rPr kumimoji="1" lang="zh-CN" altLang="en-US" dirty="0"/>
              <a:t>只做我们认为正确、先进的事情，而不一定是流行、权威的事情。</a:t>
            </a:r>
          </a:p>
          <a:p>
            <a:r>
              <a:rPr kumimoji="1" lang="zh-CN" altLang="en-US" dirty="0"/>
              <a:t>当下雨天地面积水分外严重。</a:t>
            </a:r>
          </a:p>
          <a:p>
            <a:r>
              <a:rPr kumimoji="1" lang="zh-CN" altLang="en-US" dirty="0"/>
              <a:t>采用优等生鲜肉，欢迎新老师生前来就餐。</a:t>
            </a:r>
          </a:p>
          <a:p>
            <a:endParaRPr kumimoji="1" lang="zh-CN" altLang="en-US" dirty="0"/>
          </a:p>
        </p:txBody>
      </p:sp>
      <p:pic>
        <p:nvPicPr>
          <p:cNvPr id="5" name="图片 4">
            <a:extLst>
              <a:ext uri="{FF2B5EF4-FFF2-40B4-BE49-F238E27FC236}">
                <a16:creationId xmlns:a16="http://schemas.microsoft.com/office/drawing/2014/main" id="{A647EA7B-D114-40FF-769B-2C41646DA2E7}"/>
              </a:ext>
            </a:extLst>
          </p:cNvPr>
          <p:cNvPicPr>
            <a:picLocks noChangeAspect="1"/>
          </p:cNvPicPr>
          <p:nvPr/>
        </p:nvPicPr>
        <p:blipFill>
          <a:blip r:embed="rId2"/>
          <a:stretch>
            <a:fillRect/>
          </a:stretch>
        </p:blipFill>
        <p:spPr>
          <a:xfrm>
            <a:off x="540491" y="4077072"/>
            <a:ext cx="8206885" cy="1728192"/>
          </a:xfrm>
          <a:prstGeom prst="rect">
            <a:avLst/>
          </a:prstGeom>
        </p:spPr>
      </p:pic>
    </p:spTree>
    <p:extLst>
      <p:ext uri="{BB962C8B-B14F-4D97-AF65-F5344CB8AC3E}">
        <p14:creationId xmlns:p14="http://schemas.microsoft.com/office/powerpoint/2010/main" val="1514592756"/>
      </p:ext>
    </p:extLst>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694F6C-0BA5-D023-BC84-4D7415D13C9F}"/>
              </a:ext>
            </a:extLst>
          </p:cNvPr>
          <p:cNvSpPr>
            <a:spLocks noGrp="1"/>
          </p:cNvSpPr>
          <p:nvPr>
            <p:ph type="sldNum" sz="quarter" idx="12"/>
          </p:nvPr>
        </p:nvSpPr>
        <p:spPr/>
        <p:txBody>
          <a:bodyPr/>
          <a:lstStyle/>
          <a:p>
            <a:pPr>
              <a:defRPr/>
            </a:pPr>
            <a:fld id="{6695875E-1D8E-5C47-A1E8-9C990B064D39}" type="slidenum">
              <a:rPr lang="en-US" altLang="ko-KR" smtClean="0"/>
              <a:pPr>
                <a:defRPr/>
              </a:pPr>
              <a:t>65</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b="1" dirty="0"/>
              <a:t>2</a:t>
            </a:r>
            <a:r>
              <a:rPr lang="en-US" b="1" dirty="0"/>
              <a:t>.</a:t>
            </a:r>
            <a:r>
              <a:rPr lang="en-US" altLang="zh-CN" b="1" dirty="0"/>
              <a:t>7</a:t>
            </a:r>
            <a:r>
              <a:rPr lang="en-US" b="1" dirty="0"/>
              <a:t> </a:t>
            </a:r>
            <a:r>
              <a:rPr lang="zh-CN" altLang="en-US" b="1" dirty="0"/>
              <a:t>训练 </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训练</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en-US" dirty="0">
                    <a:latin typeface="Microsoft YaHei" panose="020B0503020204020204" pitchFamily="34" charset="-122"/>
                    <a:ea typeface="Microsoft YaHei" panose="020B0503020204020204" pitchFamily="34" charset="-122"/>
                    <a:cs typeface="Times New Roman" panose="02020603050405020304" pitchFamily="18" charset="0"/>
                  </a:rPr>
                  <a:t>train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）指的是，给定样本集（</a:t>
                </a:r>
                <a:r>
                  <a:rPr lang="en-US" dirty="0">
                    <a:latin typeface="Microsoft YaHei" panose="020B0503020204020204" pitchFamily="34" charset="-122"/>
                    <a:ea typeface="Microsoft YaHei" panose="020B0503020204020204" pitchFamily="34" charset="-122"/>
                    <a:cs typeface="Times New Roman" panose="02020603050405020304" pitchFamily="18" charset="0"/>
                  </a:rPr>
                  <a:t>dataset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，训练所用的样本集称为</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训练集</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）估计模型参数的过程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err="1">
                    <a:latin typeface="SimSun" panose="02010600030101010101" pitchFamily="2" charset="-122"/>
                    <a:cs typeface="Times New Roman" panose="02020603050405020304" pitchFamily="18" charset="0"/>
                  </a:rPr>
                  <a:t>最大似然估计（</a:t>
                </a:r>
                <a:r>
                  <a:rPr lang="en-US" altLang="zh-CN" dirty="0" err="1">
                    <a:latin typeface="Cambria" panose="02040503050406030204" pitchFamily="18" charset="0"/>
                    <a:ea typeface="SimSun" panose="02010600030101010101" pitchFamily="2" charset="-122"/>
                    <a:cs typeface="Times New Roman" panose="02020603050405020304" pitchFamily="18" charset="0"/>
                  </a:rPr>
                  <a:t>Maximum</a:t>
                </a:r>
                <a:r>
                  <a:rPr lang="en-US" altLang="zh-CN" dirty="0">
                    <a:latin typeface="Cambria" panose="02040503050406030204" pitchFamily="18" charset="0"/>
                    <a:ea typeface="SimSun" panose="02010600030101010101" pitchFamily="2" charset="-122"/>
                    <a:cs typeface="Times New Roman" panose="02020603050405020304" pitchFamily="18" charset="0"/>
                  </a:rPr>
                  <a:t> Likelihood </a:t>
                </a:r>
                <a:r>
                  <a:rPr lang="en-US" altLang="zh-CN" dirty="0" err="1">
                    <a:latin typeface="Cambria" panose="02040503050406030204" pitchFamily="18" charset="0"/>
                    <a:ea typeface="SimSun" panose="02010600030101010101" pitchFamily="2" charset="-122"/>
                    <a:cs typeface="Times New Roman" panose="02020603050405020304" pitchFamily="18" charset="0"/>
                  </a:rPr>
                  <a:t>Estimate</a:t>
                </a:r>
                <a:r>
                  <a:rPr lang="en-US" altLang="zh-CN" dirty="0" err="1">
                    <a:latin typeface="SimSun" panose="02010600030101010101" pitchFamily="2" charset="-122"/>
                    <a:cs typeface="Times New Roman" panose="02020603050405020304" pitchFamily="18" charset="0"/>
                  </a:rPr>
                  <a:t>，</a:t>
                </a:r>
                <a:r>
                  <a:rPr lang="en-US" altLang="zh-CN" dirty="0" err="1">
                    <a:latin typeface="Cambria" panose="02040503050406030204" pitchFamily="18" charset="0"/>
                    <a:ea typeface="SimSun" panose="02010600030101010101" pitchFamily="2" charset="-122"/>
                    <a:cs typeface="Times New Roman" panose="02020603050405020304" pitchFamily="18" charset="0"/>
                  </a:rPr>
                  <a:t>MLE</a:t>
                </a:r>
                <a:r>
                  <a:rPr lang="en-US" altLang="zh-CN" dirty="0">
                    <a:latin typeface="SimSun" panose="02010600030101010101" pitchFamily="2" charset="-122"/>
                    <a:cs typeface="Times New Roman" panose="02020603050405020304" pitchFamily="18" charset="0"/>
                  </a:rPr>
                  <a:t>）</a:t>
                </a:r>
              </a:p>
              <a:p>
                <a:pPr>
                  <a:spcBef>
                    <a:spcPts val="135"/>
                  </a:spcBef>
                  <a:spcAft>
                    <a:spcPts val="135"/>
                  </a:spcAft>
                </a:pPr>
                <a14:m>
                  <m:oMath xmlns:m="http://schemas.openxmlformats.org/officeDocument/2006/math">
                    <m:r>
                      <a:rPr lang="en-US" altLang="zh-CN" sz="2400" i="1" smtClean="0">
                        <a:latin typeface="Cambria Math" panose="02040503050406030204" pitchFamily="18" charset="0"/>
                        <a:ea typeface="SimSun" panose="02010600030101010101" pitchFamily="2" charset="-122"/>
                        <a:cs typeface="Times New Roman" panose="02020603050405020304" pitchFamily="18" charset="0"/>
                      </a:rPr>
                      <m:t>𝑝</m:t>
                    </m:r>
                    <m:d>
                      <m:dPr>
                        <m:sepChr m:val="∣"/>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e>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𝑝</m:t>
                        </m:r>
                      </m:e>
                      <m:sub>
                        <m:r>
                          <m:rPr>
                            <m:sty m:val="p"/>
                          </m:rPr>
                          <a:rPr lang="en-US" altLang="zh-CN" sz="2400">
                            <a:latin typeface="Cambria Math" panose="02040503050406030204" pitchFamily="18" charset="0"/>
                            <a:ea typeface="SimSun" panose="02010600030101010101" pitchFamily="2" charset="-122"/>
                            <a:cs typeface="Times New Roman" panose="02020603050405020304" pitchFamily="18" charset="0"/>
                          </a:rPr>
                          <m:t>ML</m:t>
                        </m:r>
                      </m:sub>
                    </m:sSub>
                    <m:d>
                      <m:dPr>
                        <m:sepChr m:val="∣"/>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e>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f>
                      <m:f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fPr>
                      <m:num>
                        <m:r>
                          <a:rPr lang="en-US" altLang="zh-CN" sz="2400" i="1">
                            <a:latin typeface="Cambria Math" panose="02040503050406030204" pitchFamily="18" charset="0"/>
                            <a:ea typeface="SimSun" panose="02010600030101010101" pitchFamily="2" charset="-122"/>
                            <a:cs typeface="Times New Roman" panose="02020603050405020304" pitchFamily="18" charset="0"/>
                          </a:rPr>
                          <m:t>𝑐</m:t>
                        </m:r>
                        <m:d>
                          <m:d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e>
                        </m:d>
                      </m:num>
                      <m:den>
                        <m:r>
                          <a:rPr lang="en-US" altLang="zh-CN" sz="2400" i="1">
                            <a:latin typeface="Cambria Math" panose="02040503050406030204" pitchFamily="18" charset="0"/>
                            <a:ea typeface="SimSun" panose="02010600030101010101" pitchFamily="2" charset="-122"/>
                            <a:cs typeface="Times New Roman" panose="02020603050405020304" pitchFamily="18" charset="0"/>
                          </a:rPr>
                          <m:t>𝑐</m:t>
                        </m:r>
                        <m:d>
                          <m:d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r>
                                  <a:rPr lang="en-US" altLang="zh-CN" sz="2400" i="1">
                                    <a:latin typeface="Cambria Math" panose="02040503050406030204" pitchFamily="18" charset="0"/>
                                    <a:ea typeface="SimSun" panose="02010600030101010101" pitchFamily="2" charset="-122"/>
                                    <a:cs typeface="Times New Roman" panose="02020603050405020304" pitchFamily="18" charset="0"/>
                                  </a:rPr>
                                  <m:t>−1</m:t>
                                </m:r>
                              </m:sub>
                            </m:sSub>
                          </m:e>
                        </m:d>
                      </m:den>
                    </m:f>
                    <m:r>
                      <a:rPr lang="en-US" altLang="zh-CN" sz="2400" i="1">
                        <a:latin typeface="Cambria Math" panose="02040503050406030204" pitchFamily="18" charset="0"/>
                        <a:ea typeface="SimSun" panose="02010600030101010101" pitchFamily="2" charset="-122"/>
                        <a:cs typeface="Times New Roman" panose="02020603050405020304" pitchFamily="18" charset="0"/>
                      </a:rPr>
                      <m:t>   </m:t>
                    </m:r>
                  </m:oMath>
                </a14:m>
                <a:endParaRPr lang="en-US" altLang="zh-CN" sz="2400" dirty="0">
                  <a:latin typeface="Cambria" panose="02040503050406030204" pitchFamily="18" charset="0"/>
                  <a:ea typeface="SimSun" panose="02010600030101010101" pitchFamily="2" charset="-122"/>
                  <a:cs typeface="Times New Roman" panose="02020603050405020304" pitchFamily="18" charset="0"/>
                </a:endParaRPr>
              </a:p>
              <a:p>
                <a:pPr marL="0" indent="0">
                  <a:buNone/>
                </a:pPr>
                <a:r>
                  <a:rPr lang="zh-CN" altLang="en-US" sz="2400" dirty="0">
                    <a:latin typeface="Cambria" panose="02040503050406030204" pitchFamily="18" charset="0"/>
                    <a:ea typeface="SimSun" panose="02010600030101010101" pitchFamily="2" charset="-122"/>
                    <a:cs typeface="Times New Roman" panose="02020603050405020304" pitchFamily="18" charset="0"/>
                  </a:rPr>
                  <a:t>     其中，</a:t>
                </a:r>
                <a14:m>
                  <m:oMath xmlns:m="http://schemas.openxmlformats.org/officeDocument/2006/math">
                    <m:r>
                      <a:rPr lang="en-US" altLang="zh-CN" sz="2400" i="1">
                        <a:latin typeface="Cambria Math" panose="02040503050406030204" pitchFamily="18" charset="0"/>
                        <a:ea typeface="SimSun" panose="02010600030101010101" pitchFamily="2" charset="-122"/>
                        <a:cs typeface="Times New Roman" panose="02020603050405020304" pitchFamily="18" charset="0"/>
                      </a:rPr>
                      <m:t>𝑐</m:t>
                    </m:r>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表示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SimSun" panose="02010600030101010101" pitchFamily="2" charset="-122"/>
                            <a:cs typeface="Times New Roman" panose="02020603050405020304" pitchFamily="18" charset="0"/>
                          </a:rPr>
                          <m:t>𝑤</m:t>
                        </m:r>
                      </m:e>
                      <m:sub>
                        <m:r>
                          <a:rPr lang="en-US" altLang="zh-CN" sz="2400" i="1">
                            <a:latin typeface="Cambria Math" panose="02040503050406030204" pitchFamily="18" charset="0"/>
                            <a:ea typeface="SimSun" panose="02010600030101010101" pitchFamily="2" charset="-122"/>
                            <a:cs typeface="Times New Roman" panose="02020603050405020304" pitchFamily="18" charset="0"/>
                          </a:rPr>
                          <m:t>𝑡</m:t>
                        </m:r>
                      </m:sub>
                    </m:sSub>
                  </m:oMath>
                </a14:m>
                <a:r>
                  <a:rPr lang="zh-CN" altLang="en-US" sz="2400" dirty="0">
                    <a:latin typeface="Cambria" panose="02040503050406030204" pitchFamily="18" charset="0"/>
                    <a:ea typeface="SimSun" panose="02010600030101010101" pitchFamily="2" charset="-122"/>
                    <a:cs typeface="Times New Roman" panose="02020603050405020304" pitchFamily="18" charset="0"/>
                  </a:rPr>
                  <a:t>的计数（</a:t>
                </a:r>
                <a:r>
                  <a:rPr lang="en-US" altLang="zh-CN" sz="2400" dirty="0">
                    <a:latin typeface="Cambria" panose="02040503050406030204" pitchFamily="18" charset="0"/>
                    <a:ea typeface="SimSun" panose="02010600030101010101" pitchFamily="2" charset="-122"/>
                    <a:cs typeface="Times New Roman" panose="02020603050405020304" pitchFamily="18" charset="0"/>
                  </a:rPr>
                  <a:t>count</a:t>
                </a:r>
                <a:r>
                  <a:rPr lang="zh-CN" altLang="en-US" sz="2400" dirty="0">
                    <a:latin typeface="Cambria" panose="02040503050406030204" pitchFamily="18" charset="0"/>
                    <a:ea typeface="SimSun" panose="02010600030101010101" pitchFamily="2"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1070" t="-1108"/>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Tree>
    <p:extLst>
      <p:ext uri="{BB962C8B-B14F-4D97-AF65-F5344CB8AC3E}">
        <p14:creationId xmlns:p14="http://schemas.microsoft.com/office/powerpoint/2010/main" val="4267859691"/>
      </p:ext>
    </p:extLst>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ADBD638-E229-B813-DEB2-CEA974765C6E}"/>
              </a:ext>
            </a:extLst>
          </p:cNvPr>
          <p:cNvSpPr>
            <a:spLocks noGrp="1"/>
          </p:cNvSpPr>
          <p:nvPr>
            <p:ph type="sldNum" sz="quarter" idx="12"/>
          </p:nvPr>
        </p:nvSpPr>
        <p:spPr/>
        <p:txBody>
          <a:bodyPr/>
          <a:lstStyle/>
          <a:p>
            <a:pPr>
              <a:defRPr/>
            </a:pPr>
            <a:fld id="{6695875E-1D8E-5C47-A1E8-9C990B064D39}" type="slidenum">
              <a:rPr lang="en-US" altLang="ko-KR" smtClean="0"/>
              <a:pPr>
                <a:defRPr/>
              </a:pPr>
              <a:t>66</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a:t>
            </a:r>
            <a:r>
              <a:rPr lang="en-US" b="1" dirty="0"/>
              <a:t>.</a:t>
            </a:r>
            <a:r>
              <a:rPr lang="en-US" altLang="zh-CN" b="1" dirty="0"/>
              <a:t>8</a:t>
            </a:r>
            <a:r>
              <a:rPr lang="en-US" b="1" dirty="0"/>
              <a:t> </a:t>
            </a:r>
            <a:r>
              <a:rPr lang="zh-CN" altLang="en-US" b="1" dirty="0"/>
              <a:t>预测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476375"/>
            <a:ext cx="8301037" cy="4572000"/>
          </a:xfrm>
        </p:spPr>
        <p:txBody>
          <a:bodyPr>
            <a:normAutofit/>
          </a:bodyPr>
          <a:lstStyle/>
          <a:p>
            <a:pPr>
              <a:lnSpc>
                <a:spcPct val="150000"/>
              </a:lnSpc>
            </a:pP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预测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指的是利用模型对样本（句子）进行推断的过程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在中文分词任务中也就是利用模型推断分词序列</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a:latin typeface="Microsoft YaHei" panose="020B0503020204020204" pitchFamily="34" charset="-122"/>
                <a:ea typeface="Microsoft YaHei" panose="020B0503020204020204" pitchFamily="34" charset="-122"/>
                <a:cs typeface="Times New Roman" panose="02020603050405020304" pitchFamily="18" charset="0"/>
              </a:rPr>
              <a:t>有时，预测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也</a:t>
            </a:r>
            <a:r>
              <a:rPr lang="zh-CN" altLang="en-US">
                <a:latin typeface="Microsoft YaHei" panose="020B0503020204020204" pitchFamily="34" charset="-122"/>
                <a:ea typeface="Microsoft YaHei" panose="020B0503020204020204" pitchFamily="34" charset="-122"/>
                <a:cs typeface="Times New Roman" panose="02020603050405020304" pitchFamily="18" charset="0"/>
              </a:rPr>
              <a:t>称为解码</a:t>
            </a:r>
            <a:endParaRPr lang="en-US" dirty="0">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Tree>
    <p:extLst>
      <p:ext uri="{BB962C8B-B14F-4D97-AF65-F5344CB8AC3E}">
        <p14:creationId xmlns:p14="http://schemas.microsoft.com/office/powerpoint/2010/main" val="3548951333"/>
      </p:ext>
    </p:extLst>
  </p:cSld>
  <p:clrMapOvr>
    <a:masterClrMapping/>
  </p:clrMapOvr>
  <p:transition spd="med">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F9A7AA3-484E-AD46-617A-6DF2EA055EB5}"/>
              </a:ext>
            </a:extLst>
          </p:cNvPr>
          <p:cNvSpPr>
            <a:spLocks noGrp="1"/>
          </p:cNvSpPr>
          <p:nvPr>
            <p:ph type="sldNum" sz="quarter" idx="12"/>
          </p:nvPr>
        </p:nvSpPr>
        <p:spPr/>
        <p:txBody>
          <a:bodyPr/>
          <a:lstStyle/>
          <a:p>
            <a:pPr>
              <a:defRPr/>
            </a:pPr>
            <a:fld id="{6695875E-1D8E-5C47-A1E8-9C990B064D39}" type="slidenum">
              <a:rPr lang="en-US" altLang="ko-KR" smtClean="0"/>
              <a:pPr>
                <a:defRPr/>
              </a:pPr>
              <a:t>67</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altLang="zh-CN" dirty="0"/>
              <a:t>2</a:t>
            </a:r>
            <a:r>
              <a:rPr lang="en-US" b="1" dirty="0"/>
              <a:t>.</a:t>
            </a:r>
            <a:r>
              <a:rPr lang="en-US" altLang="zh-CN" b="1" dirty="0"/>
              <a:t>9</a:t>
            </a:r>
            <a:r>
              <a:rPr lang="en-US" b="1" dirty="0"/>
              <a:t> </a:t>
            </a:r>
            <a:r>
              <a:rPr lang="zh-CN" altLang="en-US" b="1" dirty="0"/>
              <a:t>标准化评测</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6384D930-A566-D945-B464-006DAF121B62}"/>
                  </a:ext>
                </a:extLst>
              </p:cNvPr>
              <p:cNvGraphicFramePr>
                <a:graphicFrameLocks noGrp="1"/>
              </p:cNvGraphicFramePr>
              <p:nvPr>
                <p:ph idx="4294967295"/>
                <p:extLst>
                  <p:ext uri="{D42A27DB-BD31-4B8C-83A1-F6EECF244321}">
                    <p14:modId xmlns:p14="http://schemas.microsoft.com/office/powerpoint/2010/main" val="1616773804"/>
                  </p:ext>
                </p:extLst>
              </p:nvPr>
            </p:nvGraphicFramePr>
            <p:xfrm>
              <a:off x="0" y="2697163"/>
              <a:ext cx="5461216" cy="1229528"/>
            </p:xfrm>
            <a:graphic>
              <a:graphicData uri="http://schemas.openxmlformats.org/drawingml/2006/table">
                <a:tbl>
                  <a:tblPr firstRow="1" firstCol="1" lastRow="1" lastCol="1"/>
                  <a:tblGrid>
                    <a:gridCol w="1365304">
                      <a:extLst>
                        <a:ext uri="{9D8B030D-6E8A-4147-A177-3AD203B41FA5}">
                          <a16:colId xmlns:a16="http://schemas.microsoft.com/office/drawing/2014/main" val="1043617109"/>
                        </a:ext>
                      </a:extLst>
                    </a:gridCol>
                    <a:gridCol w="1365304">
                      <a:extLst>
                        <a:ext uri="{9D8B030D-6E8A-4147-A177-3AD203B41FA5}">
                          <a16:colId xmlns:a16="http://schemas.microsoft.com/office/drawing/2014/main" val="2414706160"/>
                        </a:ext>
                      </a:extLst>
                    </a:gridCol>
                    <a:gridCol w="1365304">
                      <a:extLst>
                        <a:ext uri="{9D8B030D-6E8A-4147-A177-3AD203B41FA5}">
                          <a16:colId xmlns:a16="http://schemas.microsoft.com/office/drawing/2014/main" val="3187268373"/>
                        </a:ext>
                      </a:extLst>
                    </a:gridCol>
                    <a:gridCol w="1365304">
                      <a:extLst>
                        <a:ext uri="{9D8B030D-6E8A-4147-A177-3AD203B41FA5}">
                          <a16:colId xmlns:a16="http://schemas.microsoft.com/office/drawing/2014/main" val="678005413"/>
                        </a:ext>
                      </a:extLst>
                    </a:gridCol>
                  </a:tblGrid>
                  <a:tr h="434384">
                    <a:tc>
                      <a:txBody>
                        <a:bodyPr/>
                        <a:lstStyle/>
                        <a:p>
                          <a:pPr algn="ct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算法</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Bef>
                              <a:spcPts val="180"/>
                            </a:spcBef>
                            <a:spcAft>
                              <a:spcPts val="18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oMath>
                            </m:oMathPara>
                          </a14:m>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Bef>
                              <a:spcPts val="180"/>
                            </a:spcBef>
                            <a:spcAft>
                              <a:spcPts val="18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𝑅</m:t>
                                </m:r>
                              </m:oMath>
                            </m:oMathPara>
                          </a14:m>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826407"/>
                      </a:ext>
                    </a:extLst>
                  </a:tr>
                  <a:tr h="397572">
                    <a:tc>
                      <a:txBody>
                        <a:bodyPr/>
                        <a:lstStyle/>
                        <a:p>
                          <a:pPr algn="ct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最长匹配</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89.41</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94.64</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91.95</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61062637"/>
                      </a:ext>
                    </a:extLst>
                  </a:tr>
                  <a:tr h="397572">
                    <a:tc>
                      <a:txBody>
                        <a:bodyPr/>
                        <a:lstStyle/>
                        <a:p>
                          <a:pPr algn="ct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二元语法</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lgn="ctr">
                            <a:spcBef>
                              <a:spcPts val="180"/>
                            </a:spcBef>
                            <a:spcAft>
                              <a:spcPts val="180"/>
                            </a:spcAft>
                          </a:pPr>
                          <a:r>
                            <a:rPr lang="en-US" sz="1800" b="1">
                              <a:effectLst/>
                              <a:latin typeface="Cambria" panose="02040503050406030204" pitchFamily="18" charset="0"/>
                              <a:ea typeface="SimSun" panose="02010600030101010101" pitchFamily="2" charset="-122"/>
                              <a:cs typeface="Times New Roman" panose="02020603050405020304" pitchFamily="18" charset="0"/>
                            </a:rPr>
                            <a:t>92.38</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lgn="ctr">
                            <a:spcBef>
                              <a:spcPts val="180"/>
                            </a:spcBef>
                            <a:spcAft>
                              <a:spcPts val="180"/>
                            </a:spcAft>
                          </a:pPr>
                          <a:r>
                            <a:rPr lang="en-US" sz="1800" b="1">
                              <a:effectLst/>
                              <a:latin typeface="Cambria" panose="02040503050406030204" pitchFamily="18" charset="0"/>
                              <a:ea typeface="SimSun" panose="02010600030101010101" pitchFamily="2" charset="-122"/>
                              <a:cs typeface="Times New Roman" panose="02020603050405020304" pitchFamily="18" charset="0"/>
                            </a:rPr>
                            <a:t>96.70</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lgn="ctr">
                            <a:spcBef>
                              <a:spcPts val="180"/>
                            </a:spcBef>
                            <a:spcAft>
                              <a:spcPts val="180"/>
                            </a:spcAft>
                          </a:pPr>
                          <a:r>
                            <a:rPr lang="en-US" sz="1800" b="1" dirty="0">
                              <a:effectLst/>
                              <a:latin typeface="Cambria" panose="02040503050406030204" pitchFamily="18" charset="0"/>
                              <a:ea typeface="SimSun" panose="02010600030101010101" pitchFamily="2" charset="-122"/>
                              <a:cs typeface="Times New Roman" panose="02020603050405020304" pitchFamily="18" charset="0"/>
                            </a:rPr>
                            <a:t>94.49</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extLst>
                      <a:ext uri="{0D108BD9-81ED-4DB2-BD59-A6C34878D82A}">
                        <a16:rowId xmlns:a16="http://schemas.microsoft.com/office/drawing/2014/main" val="1982616886"/>
                      </a:ext>
                    </a:extLst>
                  </a:tr>
                </a:tbl>
              </a:graphicData>
            </a:graphic>
          </p:graphicFrame>
        </mc:Choice>
        <mc:Fallback xmlns="">
          <p:graphicFrame>
            <p:nvGraphicFramePr>
              <p:cNvPr id="6" name="Content Placeholder 5">
                <a:extLst>
                  <a:ext uri="{FF2B5EF4-FFF2-40B4-BE49-F238E27FC236}">
                    <a16:creationId xmlns:a16="http://schemas.microsoft.com/office/drawing/2014/main" id="{6384D930-A566-D945-B464-006DAF121B62}"/>
                  </a:ext>
                </a:extLst>
              </p:cNvPr>
              <p:cNvGraphicFramePr>
                <a:graphicFrameLocks noGrp="1"/>
              </p:cNvGraphicFramePr>
              <p:nvPr>
                <p:ph idx="1"/>
                <p:extLst>
                  <p:ext uri="{D42A27DB-BD31-4B8C-83A1-F6EECF244321}">
                    <p14:modId xmlns:p14="http://schemas.microsoft.com/office/powerpoint/2010/main" val="1616773804"/>
                  </p:ext>
                </p:extLst>
              </p:nvPr>
            </p:nvGraphicFramePr>
            <p:xfrm>
              <a:off x="1831178" y="2697351"/>
              <a:ext cx="5461216" cy="1229528"/>
            </p:xfrm>
            <a:graphic>
              <a:graphicData uri="http://schemas.openxmlformats.org/drawingml/2006/table">
                <a:tbl>
                  <a:tblPr firstRow="1" firstCol="1" lastRow="1" lastCol="1"/>
                  <a:tblGrid>
                    <a:gridCol w="1365304">
                      <a:extLst>
                        <a:ext uri="{9D8B030D-6E8A-4147-A177-3AD203B41FA5}">
                          <a16:colId xmlns:a16="http://schemas.microsoft.com/office/drawing/2014/main" val="1043617109"/>
                        </a:ext>
                      </a:extLst>
                    </a:gridCol>
                    <a:gridCol w="1365304">
                      <a:extLst>
                        <a:ext uri="{9D8B030D-6E8A-4147-A177-3AD203B41FA5}">
                          <a16:colId xmlns:a16="http://schemas.microsoft.com/office/drawing/2014/main" val="2414706160"/>
                        </a:ext>
                      </a:extLst>
                    </a:gridCol>
                    <a:gridCol w="1365304">
                      <a:extLst>
                        <a:ext uri="{9D8B030D-6E8A-4147-A177-3AD203B41FA5}">
                          <a16:colId xmlns:a16="http://schemas.microsoft.com/office/drawing/2014/main" val="3187268373"/>
                        </a:ext>
                      </a:extLst>
                    </a:gridCol>
                    <a:gridCol w="1365304">
                      <a:extLst>
                        <a:ext uri="{9D8B030D-6E8A-4147-A177-3AD203B41FA5}">
                          <a16:colId xmlns:a16="http://schemas.microsoft.com/office/drawing/2014/main" val="678005413"/>
                        </a:ext>
                      </a:extLst>
                    </a:gridCol>
                  </a:tblGrid>
                  <a:tr h="434384">
                    <a:tc>
                      <a:txBody>
                        <a:bodyPr/>
                        <a:lstStyle/>
                        <a:p>
                          <a:pPr algn="ct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算法</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zh-CN"/>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100000" r="-200000" b="-185714"/>
                          </a:stretch>
                        </a:blipFill>
                      </a:tcPr>
                    </a:tc>
                    <a:tc>
                      <a:txBody>
                        <a:bodyPr/>
                        <a:lstStyle/>
                        <a:p>
                          <a:endParaRPr lang="zh-CN"/>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201869" r="-101869" b="-185714"/>
                          </a:stretch>
                        </a:blipFill>
                      </a:tcPr>
                    </a:tc>
                    <a:tc>
                      <a:txBody>
                        <a:bodyPr/>
                        <a:lstStyle/>
                        <a:p>
                          <a:endParaRPr lang="zh-CN"/>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299074" r="-926" b="-185714"/>
                          </a:stretch>
                        </a:blipFill>
                      </a:tcPr>
                    </a:tc>
                    <a:extLst>
                      <a:ext uri="{0D108BD9-81ED-4DB2-BD59-A6C34878D82A}">
                        <a16:rowId xmlns:a16="http://schemas.microsoft.com/office/drawing/2014/main" val="2924826407"/>
                      </a:ext>
                    </a:extLst>
                  </a:tr>
                  <a:tr h="397572">
                    <a:tc>
                      <a:txBody>
                        <a:bodyPr/>
                        <a:lstStyle/>
                        <a:p>
                          <a:pPr algn="ct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最长匹配</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89.41</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94.64</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91.95</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61062637"/>
                      </a:ext>
                    </a:extLst>
                  </a:tr>
                  <a:tr h="397572">
                    <a:tc>
                      <a:txBody>
                        <a:bodyPr/>
                        <a:lstStyle/>
                        <a:p>
                          <a:pPr algn="ctr">
                            <a:spcBef>
                              <a:spcPts val="180"/>
                            </a:spcBef>
                            <a:spcAft>
                              <a:spcPts val="180"/>
                            </a:spcAft>
                          </a:pPr>
                          <a:r>
                            <a:rPr lang="en-US" sz="1800" dirty="0" err="1">
                              <a:effectLst/>
                              <a:latin typeface="SimSun" panose="02010600030101010101" pitchFamily="2" charset="-122"/>
                              <a:ea typeface="SimSun" panose="02010600030101010101" pitchFamily="2" charset="-122"/>
                              <a:cs typeface="Times New Roman" panose="02020603050405020304" pitchFamily="18" charset="0"/>
                            </a:rPr>
                            <a:t>二元语法</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lgn="ctr">
                            <a:spcBef>
                              <a:spcPts val="180"/>
                            </a:spcBef>
                            <a:spcAft>
                              <a:spcPts val="180"/>
                            </a:spcAft>
                          </a:pPr>
                          <a:r>
                            <a:rPr lang="en-US" sz="1800" b="1">
                              <a:effectLst/>
                              <a:latin typeface="Cambria" panose="02040503050406030204" pitchFamily="18" charset="0"/>
                              <a:ea typeface="SimSun" panose="02010600030101010101" pitchFamily="2" charset="-122"/>
                              <a:cs typeface="Times New Roman" panose="02020603050405020304" pitchFamily="18" charset="0"/>
                            </a:rPr>
                            <a:t>92.38</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lgn="ctr">
                            <a:spcBef>
                              <a:spcPts val="180"/>
                            </a:spcBef>
                            <a:spcAft>
                              <a:spcPts val="180"/>
                            </a:spcAft>
                          </a:pPr>
                          <a:r>
                            <a:rPr lang="en-US" sz="1800" b="1">
                              <a:effectLst/>
                              <a:latin typeface="Cambria" panose="02040503050406030204" pitchFamily="18" charset="0"/>
                              <a:ea typeface="SimSun" panose="02010600030101010101" pitchFamily="2" charset="-122"/>
                              <a:cs typeface="Times New Roman" panose="02020603050405020304" pitchFamily="18" charset="0"/>
                            </a:rPr>
                            <a:t>96.70</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algn="ctr">
                            <a:spcBef>
                              <a:spcPts val="180"/>
                            </a:spcBef>
                            <a:spcAft>
                              <a:spcPts val="180"/>
                            </a:spcAft>
                          </a:pPr>
                          <a:r>
                            <a:rPr lang="en-US" sz="1800" b="1" dirty="0">
                              <a:effectLst/>
                              <a:latin typeface="Cambria" panose="02040503050406030204" pitchFamily="18" charset="0"/>
                              <a:ea typeface="SimSun" panose="02010600030101010101" pitchFamily="2" charset="-122"/>
                              <a:cs typeface="Times New Roman" panose="02020603050405020304" pitchFamily="18" charset="0"/>
                            </a:rPr>
                            <a:t>94.49</a:t>
                          </a:r>
                          <a:endParaRPr lang="en-US"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extLst>
                      <a:ext uri="{0D108BD9-81ED-4DB2-BD59-A6C34878D82A}">
                        <a16:rowId xmlns:a16="http://schemas.microsoft.com/office/drawing/2014/main" val="1982616886"/>
                      </a:ext>
                    </a:extLst>
                  </a:tr>
                </a:tbl>
              </a:graphicData>
            </a:graphic>
          </p:graphicFrame>
        </mc:Fallback>
      </mc:AlternateContent>
      <p:sp>
        <p:nvSpPr>
          <p:cNvPr id="10" name="Rectangle 9">
            <a:extLst>
              <a:ext uri="{FF2B5EF4-FFF2-40B4-BE49-F238E27FC236}">
                <a16:creationId xmlns:a16="http://schemas.microsoft.com/office/drawing/2014/main" id="{B58FDE5C-7F17-AF4A-ABEC-583782D4953B}"/>
              </a:ext>
            </a:extLst>
          </p:cNvPr>
          <p:cNvSpPr/>
          <p:nvPr/>
        </p:nvSpPr>
        <p:spPr>
          <a:xfrm>
            <a:off x="1804713" y="3640792"/>
            <a:ext cx="184731" cy="369332"/>
          </a:xfrm>
          <a:prstGeom prst="rect">
            <a:avLst/>
          </a:prstGeom>
        </p:spPr>
        <p:txBody>
          <a:bodyPr wrap="none">
            <a:spAutoFit/>
          </a:bodyPr>
          <a:lstStyle/>
          <a:p>
            <a:endParaRPr lang="en-US" sz="1800" dirty="0"/>
          </a:p>
        </p:txBody>
      </p:sp>
      <p:sp>
        <p:nvSpPr>
          <p:cNvPr id="8" name="Rectangle 7">
            <a:extLst>
              <a:ext uri="{FF2B5EF4-FFF2-40B4-BE49-F238E27FC236}">
                <a16:creationId xmlns:a16="http://schemas.microsoft.com/office/drawing/2014/main" id="{9ECD5591-DC00-7041-8BCF-0E0467F5F266}"/>
              </a:ext>
            </a:extLst>
          </p:cNvPr>
          <p:cNvSpPr/>
          <p:nvPr/>
        </p:nvSpPr>
        <p:spPr>
          <a:xfrm>
            <a:off x="2123728" y="1916832"/>
            <a:ext cx="5400600" cy="369332"/>
          </a:xfrm>
          <a:prstGeom prst="rect">
            <a:avLst/>
          </a:prstGeom>
        </p:spPr>
        <p:txBody>
          <a:bodyPr wrap="square">
            <a:spAutoFit/>
          </a:bodyPr>
          <a:lstStyle/>
          <a:p>
            <a:pPr>
              <a:spcBef>
                <a:spcPts val="675"/>
              </a:spcBef>
              <a:spcAft>
                <a:spcPts val="675"/>
              </a:spcAft>
            </a:pPr>
            <a:r>
              <a:rPr lang="zh-CN" altLang="en-US" sz="1800" b="1" dirty="0">
                <a:latin typeface="Microsoft YaHei" panose="020B0503020204020204" pitchFamily="34" charset="-122"/>
                <a:ea typeface="Microsoft YaHei" panose="020B0503020204020204" pitchFamily="34" charset="-122"/>
                <a:cs typeface="Times New Roman" panose="02020603050405020304" pitchFamily="18" charset="0"/>
              </a:rPr>
              <a:t>中文分词算法在</a:t>
            </a:r>
            <a:r>
              <a:rPr lang="en-US" sz="1800" b="1" dirty="0">
                <a:latin typeface="Microsoft YaHei" panose="020B0503020204020204" pitchFamily="34" charset="-122"/>
                <a:ea typeface="Microsoft YaHei" panose="020B0503020204020204" pitchFamily="34" charset="-122"/>
                <a:cs typeface="Times New Roman" panose="02020603050405020304" pitchFamily="18" charset="0"/>
              </a:rPr>
              <a:t>MSR</a:t>
            </a:r>
            <a:r>
              <a:rPr lang="zh-CN" altLang="en-US" sz="1800" b="1" dirty="0">
                <a:latin typeface="Microsoft YaHei" panose="020B0503020204020204" pitchFamily="34" charset="-122"/>
                <a:ea typeface="Microsoft YaHei" panose="020B0503020204020204" pitchFamily="34" charset="-122"/>
                <a:cs typeface="Times New Roman" panose="02020603050405020304" pitchFamily="18" charset="0"/>
              </a:rPr>
              <a:t>语料库上的标准化评测结果</a:t>
            </a:r>
            <a:endParaRPr lang="en-US" sz="18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4B8A2CD4-DD58-527B-491D-E21EBCD4C59E}"/>
              </a:ext>
            </a:extLst>
          </p:cNvPr>
          <p:cNvSpPr txBox="1"/>
          <p:nvPr/>
        </p:nvSpPr>
        <p:spPr>
          <a:xfrm>
            <a:off x="628650" y="4293607"/>
            <a:ext cx="7111702" cy="1569660"/>
          </a:xfrm>
          <a:prstGeom prst="rect">
            <a:avLst/>
          </a:prstGeom>
          <a:noFill/>
        </p:spPr>
        <p:txBody>
          <a:bodyPr wrap="square" rtlCol="0">
            <a:spAutoFit/>
          </a:bodyPr>
          <a:lstStyle/>
          <a:p>
            <a:r>
              <a:rPr kumimoji="1" lang="zh-CN" altLang="en-US" dirty="0"/>
              <a:t>相较于词典分词</a:t>
            </a:r>
            <a:endParaRPr kumimoji="1" lang="en-US" altLang="zh-CN" dirty="0"/>
          </a:p>
          <a:p>
            <a:pPr marL="342900" indent="-342900">
              <a:buClr>
                <a:srgbClr val="0432FF"/>
              </a:buClr>
              <a:buFont typeface="Wingdings" pitchFamily="2" charset="2"/>
              <a:buChar char="l"/>
            </a:pPr>
            <a:r>
              <a:rPr kumimoji="1" lang="zh-CN" altLang="en-US" dirty="0"/>
              <a:t>二元语法精确率提升</a:t>
            </a:r>
            <a:r>
              <a:rPr kumimoji="1" lang="en-US" altLang="zh-CN" dirty="0"/>
              <a:t>2.97%</a:t>
            </a:r>
          </a:p>
          <a:p>
            <a:pPr marL="342900" indent="-342900">
              <a:buClr>
                <a:srgbClr val="0432FF"/>
              </a:buClr>
              <a:buFont typeface="Wingdings" pitchFamily="2" charset="2"/>
              <a:buChar char="l"/>
            </a:pPr>
            <a:r>
              <a:rPr lang="zh-CN" altLang="en-US" dirty="0"/>
              <a:t>召回率提升</a:t>
            </a:r>
            <a:r>
              <a:rPr lang="en-US" altLang="zh-CN" dirty="0"/>
              <a:t>2.06%</a:t>
            </a:r>
          </a:p>
          <a:p>
            <a:pPr marL="342900" indent="-342900">
              <a:buClr>
                <a:srgbClr val="0432FF"/>
              </a:buClr>
              <a:buFont typeface="Wingdings" pitchFamily="2" charset="2"/>
              <a:buChar char="l"/>
            </a:pPr>
            <a:r>
              <a:rPr kumimoji="1" lang="en-US" altLang="zh-CN" dirty="0"/>
              <a:t>F1</a:t>
            </a:r>
            <a:r>
              <a:rPr kumimoji="1" lang="zh-CN" altLang="en-US" dirty="0"/>
              <a:t>值提升</a:t>
            </a:r>
            <a:r>
              <a:rPr kumimoji="1" lang="en-US" altLang="zh-CN"/>
              <a:t>2.5</a:t>
            </a:r>
            <a:r>
              <a:rPr lang="en-US" altLang="zh-CN"/>
              <a:t>%</a:t>
            </a:r>
            <a:endParaRPr lang="en-US" altLang="zh-CN" dirty="0"/>
          </a:p>
        </p:txBody>
      </p:sp>
    </p:spTree>
    <p:extLst>
      <p:ext uri="{BB962C8B-B14F-4D97-AF65-F5344CB8AC3E}">
        <p14:creationId xmlns:p14="http://schemas.microsoft.com/office/powerpoint/2010/main" val="3441073606"/>
      </p:ext>
    </p:extLst>
  </p:cSld>
  <p:clrMapOvr>
    <a:masterClrMapping/>
  </p:clrMapOvr>
  <p:transition spd="med">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3"/>
          </p:nvPr>
        </p:nvSpPr>
        <p:spPr/>
        <p:txBody>
          <a:bodyPr/>
          <a:lstStyle/>
          <a:p>
            <a:pPr defTabSz="1031558"/>
            <a:fld id="{C136B7D2-B98C-44FD-8D04-7EC62A564975}" type="slidenum">
              <a:rPr lang="en-US" smtClean="0">
                <a:solidFill>
                  <a:prstClr val="black">
                    <a:lumMod val="75000"/>
                    <a:lumOff val="25000"/>
                  </a:prstClr>
                </a:solidFill>
              </a:rPr>
              <a:pPr defTabSz="1031558"/>
              <a:t>68</a:t>
            </a:fld>
            <a:endParaRPr lang="en-US" dirty="0">
              <a:solidFill>
                <a:prstClr val="black">
                  <a:lumMod val="75000"/>
                  <a:lumOff val="25000"/>
                </a:prstClr>
              </a:solidFill>
            </a:endParaRPr>
          </a:p>
        </p:txBody>
      </p:sp>
      <p:sp>
        <p:nvSpPr>
          <p:cNvPr id="18" name="文本占位符 17"/>
          <p:cNvSpPr>
            <a:spLocks noGrp="1"/>
          </p:cNvSpPr>
          <p:nvPr>
            <p:ph type="body" sz="half" idx="2"/>
          </p:nvPr>
        </p:nvSpPr>
        <p:spPr>
          <a:xfrm>
            <a:off x="827584" y="692696"/>
            <a:ext cx="4505672" cy="904972"/>
          </a:xfrm>
        </p:spPr>
        <p:txBody>
          <a:bodyPr/>
          <a:lstStyle/>
          <a:p>
            <a:pPr algn="l">
              <a:buClrTx/>
              <a:buSzTx/>
            </a:pPr>
            <a:r>
              <a:rPr lang="zh-CN" altLang="en-US" sz="3000" dirty="0">
                <a:solidFill>
                  <a:schemeClr val="tx1"/>
                </a:solidFill>
                <a:latin typeface="微软雅黑" panose="020B0503020204020204" pitchFamily="34" charset="-122"/>
                <a:ea typeface="微软雅黑" panose="020B0503020204020204" pitchFamily="34" charset="-122"/>
              </a:rPr>
              <a:t>课后实践</a:t>
            </a:r>
          </a:p>
        </p:txBody>
      </p:sp>
      <p:sp>
        <p:nvSpPr>
          <p:cNvPr id="3" name="Content Placeholder 2"/>
          <p:cNvSpPr>
            <a:spLocks noGrp="1"/>
          </p:cNvSpPr>
          <p:nvPr/>
        </p:nvSpPr>
        <p:spPr>
          <a:xfrm>
            <a:off x="2954179" y="2280285"/>
            <a:ext cx="5176361" cy="2129314"/>
          </a:xfrm>
          <a:prstGeom prst="rect">
            <a:avLst/>
          </a:prstGeom>
        </p:spPr>
        <p:txBody>
          <a:bodyPr vert="horz" lIns="68580" tIns="34290" rIns="68580" bIns="3429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lnSpc>
                <a:spcPct val="150000"/>
              </a:lnSpc>
              <a:spcBef>
                <a:spcPts val="750"/>
              </a:spcBef>
            </a:pPr>
            <a:r>
              <a:rPr lang="zh-CN" alt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使用PKUseg、HanLP、</a:t>
            </a:r>
            <a:r>
              <a:rPr lang="en-US" altLang="zh-CN"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jieba</a:t>
            </a:r>
            <a:r>
              <a:rPr lang="zh-CN" alt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等工具进行分词，对比三者分词效果</a:t>
            </a:r>
          </a:p>
          <a:p>
            <a:pPr marL="171450" lvl="1">
              <a:lnSpc>
                <a:spcPct val="150000"/>
              </a:lnSpc>
              <a:spcBef>
                <a:spcPts val="750"/>
              </a:spcBef>
            </a:pPr>
            <a:r>
              <a:rPr lang="zh-CN" alt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研究开源工具源码</a:t>
            </a:r>
            <a:r>
              <a:rPr lang="en-US" altLang="zh-CN"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-jieba</a:t>
            </a:r>
            <a:r>
              <a:rPr lang="zh-CN" alt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sym typeface="+mn-ea"/>
              </a:rPr>
              <a:t>HanLP</a:t>
            </a:r>
          </a:p>
        </p:txBody>
      </p:sp>
      <p:pic>
        <p:nvPicPr>
          <p:cNvPr id="100" name="图片 99"/>
          <p:cNvPicPr/>
          <p:nvPr/>
        </p:nvPicPr>
        <p:blipFill>
          <a:blip r:embed="rId3"/>
          <a:stretch>
            <a:fillRect/>
          </a:stretch>
        </p:blipFill>
        <p:spPr>
          <a:xfrm>
            <a:off x="486251" y="2337436"/>
            <a:ext cx="2247900" cy="2095976"/>
          </a:xfrm>
          <a:prstGeom prst="rect">
            <a:avLst/>
          </a:prstGeom>
          <a:noFill/>
          <a:ln w="9525">
            <a:noFill/>
          </a:ln>
        </p:spPr>
      </p:pic>
    </p:spTree>
    <p:extLst>
      <p:ext uri="{BB962C8B-B14F-4D97-AF65-F5344CB8AC3E}">
        <p14:creationId xmlns:p14="http://schemas.microsoft.com/office/powerpoint/2010/main" val="143867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583FF5A-1902-C265-F456-A64BEBDAC312}"/>
              </a:ext>
            </a:extLst>
          </p:cNvPr>
          <p:cNvSpPr>
            <a:spLocks noGrp="1"/>
          </p:cNvSpPr>
          <p:nvPr>
            <p:ph type="sldNum" sz="quarter" idx="12"/>
          </p:nvPr>
        </p:nvSpPr>
        <p:spPr/>
        <p:txBody>
          <a:bodyPr/>
          <a:lstStyle/>
          <a:p>
            <a:pPr>
              <a:defRPr/>
            </a:pPr>
            <a:fld id="{6695875E-1D8E-5C47-A1E8-9C990B064D39}" type="slidenum">
              <a:rPr lang="en-US" altLang="ko-KR" smtClean="0"/>
              <a:pPr>
                <a:defRPr/>
              </a:pPr>
              <a:t>7</a:t>
            </a:fld>
            <a:endParaRPr lang="en-US" altLang="ko-KR"/>
          </a:p>
        </p:txBody>
      </p:sp>
      <p:sp>
        <p:nvSpPr>
          <p:cNvPr id="2" name="Title 1">
            <a:extLst>
              <a:ext uri="{FF2B5EF4-FFF2-40B4-BE49-F238E27FC236}">
                <a16:creationId xmlns:a16="http://schemas.microsoft.com/office/drawing/2014/main" id="{8A161420-10D6-8844-8D39-AC3972EC9FBE}"/>
              </a:ext>
            </a:extLst>
          </p:cNvPr>
          <p:cNvSpPr>
            <a:spLocks noGrp="1"/>
          </p:cNvSpPr>
          <p:nvPr>
            <p:ph type="title" idx="4294967295"/>
          </p:nvPr>
        </p:nvSpPr>
        <p:spPr>
          <a:xfrm>
            <a:off x="0" y="533400"/>
            <a:ext cx="8020050" cy="889000"/>
          </a:xfrm>
        </p:spPr>
        <p:txBody>
          <a:bodyPr/>
          <a:lstStyle/>
          <a:p>
            <a:r>
              <a:rPr lang="en-US" b="1" dirty="0"/>
              <a:t>2.1.2 </a:t>
            </a:r>
            <a:r>
              <a:rPr lang="zh-CN" altLang="en-US" b="1" dirty="0"/>
              <a:t>词的性质</a:t>
            </a:r>
            <a:r>
              <a:rPr lang="en-US" b="1" dirty="0"/>
              <a:t>——</a:t>
            </a:r>
            <a:r>
              <a:rPr lang="zh-CN" altLang="en-US" b="1" dirty="0"/>
              <a:t>齐夫定律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0" y="1344613"/>
            <a:ext cx="8302625" cy="2876550"/>
          </a:xfrm>
        </p:spPr>
        <p:txBody>
          <a:bodyPr>
            <a:normAutofit/>
          </a:bodyPr>
          <a:lstStyle/>
          <a:p>
            <a:r>
              <a:rPr lang="zh-CN" altLang="en-US" sz="2400" dirty="0">
                <a:latin typeface="Microsoft YaHei" panose="020B0503020204020204" pitchFamily="34" charset="-122"/>
                <a:ea typeface="Microsoft YaHei" panose="020B0503020204020204" pitchFamily="34" charset="-122"/>
              </a:rPr>
              <a:t>哈佛大学语言学家乔治</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金斯利</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齐夫于</a:t>
            </a:r>
            <a:r>
              <a:rPr lang="en-US" altLang="zh-CN" sz="2400" dirty="0">
                <a:latin typeface="Microsoft YaHei" panose="020B0503020204020204" pitchFamily="34" charset="-122"/>
                <a:ea typeface="Microsoft YaHei" panose="020B0503020204020204" pitchFamily="34" charset="-122"/>
              </a:rPr>
              <a:t>1949</a:t>
            </a:r>
            <a:r>
              <a:rPr lang="zh-CN" altLang="en-US" sz="2400" dirty="0">
                <a:latin typeface="Microsoft YaHei" panose="020B0503020204020204" pitchFamily="34" charset="-122"/>
                <a:ea typeface="Microsoft YaHei" panose="020B0503020204020204" pitchFamily="34" charset="-122"/>
              </a:rPr>
              <a:t>年发表的齐夫定律</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齐夫定律：在给定的自然语言语料库中，任何一个词的频率与它在频率表中的排名成反比</a:t>
            </a:r>
            <a:endParaRPr lang="en-US"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Brown</a:t>
            </a:r>
            <a:r>
              <a:rPr lang="zh-CN" altLang="en-US" sz="2400" dirty="0">
                <a:latin typeface="Microsoft YaHei" panose="020B0503020204020204" pitchFamily="34" charset="-122"/>
                <a:ea typeface="Microsoft YaHei" panose="020B0503020204020204" pitchFamily="34" charset="-122"/>
              </a:rPr>
              <a:t>语料库，约一百零一万四千三百词</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the”,“of”,“and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频率约</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2.9%</a:t>
            </a:r>
          </a:p>
          <a:p>
            <a:r>
              <a:rPr lang="zh-CN" altLang="en-US" sz="2400" dirty="0">
                <a:latin typeface="Microsoft YaHei" panose="020B0503020204020204" pitchFamily="34" charset="-122"/>
                <a:ea typeface="Microsoft YaHei" panose="020B0503020204020204" pitchFamily="34" charset="-122"/>
              </a:rPr>
              <a:t>频率*排名</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常数</a:t>
            </a:r>
            <a:endParaRPr lang="en-US" altLang="zh-CN" sz="2400" dirty="0">
              <a:latin typeface="Microsoft YaHei" panose="020B0503020204020204" pitchFamily="34" charset="-122"/>
              <a:ea typeface="Microsoft YaHei" panose="020B0503020204020204" pitchFamily="34" charset="-122"/>
            </a:endParaRPr>
          </a:p>
        </p:txBody>
      </p:sp>
      <p:graphicFrame>
        <p:nvGraphicFramePr>
          <p:cNvPr id="4" name="表格 4">
            <a:extLst>
              <a:ext uri="{FF2B5EF4-FFF2-40B4-BE49-F238E27FC236}">
                <a16:creationId xmlns:a16="http://schemas.microsoft.com/office/drawing/2014/main" id="{0BFBBACC-07FD-436E-F03F-973D98241C90}"/>
              </a:ext>
            </a:extLst>
          </p:cNvPr>
          <p:cNvGraphicFramePr>
            <a:graphicFrameLocks noGrp="1"/>
          </p:cNvGraphicFramePr>
          <p:nvPr/>
        </p:nvGraphicFramePr>
        <p:xfrm>
          <a:off x="1907704" y="4221088"/>
          <a:ext cx="5920105" cy="2377440"/>
        </p:xfrm>
        <a:graphic>
          <a:graphicData uri="http://schemas.openxmlformats.org/drawingml/2006/table">
            <a:tbl>
              <a:tblPr firstRow="1" bandRow="1">
                <a:tableStyleId>{5C22544A-7EE6-4342-B048-85BDC9FD1C3A}</a:tableStyleId>
              </a:tblPr>
              <a:tblGrid>
                <a:gridCol w="840105">
                  <a:extLst>
                    <a:ext uri="{9D8B030D-6E8A-4147-A177-3AD203B41FA5}">
                      <a16:colId xmlns:a16="http://schemas.microsoft.com/office/drawing/2014/main" val="724645568"/>
                    </a:ext>
                  </a:extLst>
                </a:gridCol>
                <a:gridCol w="1016000">
                  <a:extLst>
                    <a:ext uri="{9D8B030D-6E8A-4147-A177-3AD203B41FA5}">
                      <a16:colId xmlns:a16="http://schemas.microsoft.com/office/drawing/2014/main" val="3735015598"/>
                    </a:ext>
                  </a:extLst>
                </a:gridCol>
                <a:gridCol w="1016000">
                  <a:extLst>
                    <a:ext uri="{9D8B030D-6E8A-4147-A177-3AD203B41FA5}">
                      <a16:colId xmlns:a16="http://schemas.microsoft.com/office/drawing/2014/main" val="3988612001"/>
                    </a:ext>
                  </a:extLst>
                </a:gridCol>
                <a:gridCol w="1016000">
                  <a:extLst>
                    <a:ext uri="{9D8B030D-6E8A-4147-A177-3AD203B41FA5}">
                      <a16:colId xmlns:a16="http://schemas.microsoft.com/office/drawing/2014/main" val="405404694"/>
                    </a:ext>
                  </a:extLst>
                </a:gridCol>
                <a:gridCol w="1016000">
                  <a:extLst>
                    <a:ext uri="{9D8B030D-6E8A-4147-A177-3AD203B41FA5}">
                      <a16:colId xmlns:a16="http://schemas.microsoft.com/office/drawing/2014/main" val="1965801183"/>
                    </a:ext>
                  </a:extLst>
                </a:gridCol>
                <a:gridCol w="1016000">
                  <a:extLst>
                    <a:ext uri="{9D8B030D-6E8A-4147-A177-3AD203B41FA5}">
                      <a16:colId xmlns:a16="http://schemas.microsoft.com/office/drawing/2014/main" val="4206162925"/>
                    </a:ext>
                  </a:extLst>
                </a:gridCol>
              </a:tblGrid>
              <a:tr h="370840">
                <a:tc>
                  <a:txBody>
                    <a:bodyPr/>
                    <a:lstStyle/>
                    <a:p>
                      <a:r>
                        <a:rPr lang="en-US" altLang="zh-CN" sz="2000" dirty="0">
                          <a:solidFill>
                            <a:schemeClr val="tx1"/>
                          </a:solidFill>
                        </a:rPr>
                        <a:t>Rank</a:t>
                      </a:r>
                      <a:endParaRPr lang="zh-CN" altLang="en-US" sz="2000" dirty="0">
                        <a:solidFill>
                          <a:schemeClr val="tx1"/>
                        </a:solidFill>
                      </a:endParaRPr>
                    </a:p>
                  </a:txBody>
                  <a:tcPr/>
                </a:tc>
                <a:tc>
                  <a:txBody>
                    <a:bodyPr/>
                    <a:lstStyle/>
                    <a:p>
                      <a:r>
                        <a:rPr lang="en-US" altLang="zh-CN" sz="2000" dirty="0">
                          <a:solidFill>
                            <a:schemeClr val="tx1"/>
                          </a:solidFill>
                        </a:rPr>
                        <a:t>Term</a:t>
                      </a:r>
                      <a:endParaRPr lang="zh-CN" altLang="en-US" sz="2000" dirty="0">
                        <a:solidFill>
                          <a:schemeClr val="tx1"/>
                        </a:solidFill>
                      </a:endParaRPr>
                    </a:p>
                  </a:txBody>
                  <a:tcPr/>
                </a:tc>
                <a:tc>
                  <a:txBody>
                    <a:bodyPr/>
                    <a:lstStyle/>
                    <a:p>
                      <a:r>
                        <a:rPr lang="en-US" altLang="zh-CN" sz="2000" dirty="0">
                          <a:solidFill>
                            <a:schemeClr val="tx1"/>
                          </a:solidFill>
                        </a:rPr>
                        <a:t>Freq.</a:t>
                      </a:r>
                      <a:endParaRPr lang="zh-CN" altLang="en-US" sz="2000" dirty="0">
                        <a:solidFill>
                          <a:schemeClr val="tx1"/>
                        </a:solidFill>
                      </a:endParaRPr>
                    </a:p>
                  </a:txBody>
                  <a:tcPr/>
                </a:tc>
                <a:tc>
                  <a:txBody>
                    <a:bodyPr/>
                    <a:lstStyle/>
                    <a:p>
                      <a:r>
                        <a:rPr lang="en-US" altLang="zh-CN" sz="2000" dirty="0">
                          <a:solidFill>
                            <a:schemeClr val="tx1"/>
                          </a:solidFill>
                        </a:rPr>
                        <a:t>Rank</a:t>
                      </a:r>
                      <a:endParaRPr lang="zh-CN" altLang="en-US" sz="2000" dirty="0">
                        <a:solidFill>
                          <a:schemeClr val="tx1"/>
                        </a:solidFill>
                      </a:endParaRPr>
                    </a:p>
                  </a:txBody>
                  <a:tcPr/>
                </a:tc>
                <a:tc>
                  <a:txBody>
                    <a:bodyPr/>
                    <a:lstStyle/>
                    <a:p>
                      <a:r>
                        <a:rPr lang="en-US" altLang="zh-CN" sz="2000" dirty="0">
                          <a:solidFill>
                            <a:schemeClr val="tx1"/>
                          </a:solidFill>
                        </a:rPr>
                        <a:t>Term</a:t>
                      </a:r>
                      <a:endParaRPr lang="zh-CN" altLang="en-US" sz="2000" dirty="0">
                        <a:solidFill>
                          <a:schemeClr val="tx1"/>
                        </a:solidFill>
                      </a:endParaRPr>
                    </a:p>
                  </a:txBody>
                  <a:tcPr/>
                </a:tc>
                <a:tc>
                  <a:txBody>
                    <a:bodyPr/>
                    <a:lstStyle/>
                    <a:p>
                      <a:r>
                        <a:rPr lang="en-US" altLang="zh-CN" sz="2000" dirty="0">
                          <a:solidFill>
                            <a:schemeClr val="tx1"/>
                          </a:solidFill>
                        </a:rPr>
                        <a:t>Freq.</a:t>
                      </a:r>
                      <a:endParaRPr lang="zh-CN" altLang="en-US" sz="2000" dirty="0">
                        <a:solidFill>
                          <a:schemeClr val="tx1"/>
                        </a:solidFill>
                      </a:endParaRPr>
                    </a:p>
                  </a:txBody>
                  <a:tcPr/>
                </a:tc>
                <a:extLst>
                  <a:ext uri="{0D108BD9-81ED-4DB2-BD59-A6C34878D82A}">
                    <a16:rowId xmlns:a16="http://schemas.microsoft.com/office/drawing/2014/main" val="3456222346"/>
                  </a:ext>
                </a:extLst>
              </a:tr>
              <a:tr h="370840">
                <a:tc>
                  <a:txBody>
                    <a:bodyPr/>
                    <a:lstStyle/>
                    <a:p>
                      <a:r>
                        <a:rPr lang="en-US" altLang="zh-CN" sz="2000" dirty="0">
                          <a:solidFill>
                            <a:schemeClr val="tx1"/>
                          </a:solidFill>
                        </a:rPr>
                        <a:t>1</a:t>
                      </a:r>
                      <a:endParaRPr lang="zh-CN" altLang="en-US" sz="2000" dirty="0">
                        <a:solidFill>
                          <a:schemeClr val="tx1"/>
                        </a:solidFill>
                      </a:endParaRPr>
                    </a:p>
                  </a:txBody>
                  <a:tcPr/>
                </a:tc>
                <a:tc>
                  <a:txBody>
                    <a:bodyPr/>
                    <a:lstStyle/>
                    <a:p>
                      <a:r>
                        <a:rPr lang="en-US" altLang="zh-CN" sz="2000" dirty="0">
                          <a:solidFill>
                            <a:schemeClr val="tx1"/>
                          </a:solidFill>
                        </a:rPr>
                        <a:t>the</a:t>
                      </a:r>
                      <a:endParaRPr lang="zh-CN" altLang="en-US" sz="2000" dirty="0">
                        <a:solidFill>
                          <a:schemeClr val="tx1"/>
                        </a:solidFill>
                      </a:endParaRPr>
                    </a:p>
                  </a:txBody>
                  <a:tcPr/>
                </a:tc>
                <a:tc>
                  <a:txBody>
                    <a:bodyPr/>
                    <a:lstStyle/>
                    <a:p>
                      <a:r>
                        <a:rPr lang="en-US" altLang="zh-CN" sz="2000" dirty="0">
                          <a:solidFill>
                            <a:schemeClr val="tx1"/>
                          </a:solidFill>
                        </a:rPr>
                        <a:t>69971</a:t>
                      </a:r>
                      <a:endParaRPr lang="zh-CN" altLang="en-US" sz="2000" dirty="0">
                        <a:solidFill>
                          <a:schemeClr val="tx1"/>
                        </a:solidFill>
                      </a:endParaRPr>
                    </a:p>
                  </a:txBody>
                  <a:tcPr/>
                </a:tc>
                <a:tc>
                  <a:txBody>
                    <a:bodyPr/>
                    <a:lstStyle/>
                    <a:p>
                      <a:r>
                        <a:rPr lang="en-US" altLang="zh-CN" sz="2000" dirty="0">
                          <a:solidFill>
                            <a:schemeClr val="tx1"/>
                          </a:solidFill>
                        </a:rPr>
                        <a:t>6</a:t>
                      </a:r>
                      <a:endParaRPr lang="zh-CN" altLang="en-US" sz="2000" dirty="0">
                        <a:solidFill>
                          <a:schemeClr val="tx1"/>
                        </a:solidFill>
                      </a:endParaRPr>
                    </a:p>
                  </a:txBody>
                  <a:tcPr/>
                </a:tc>
                <a:tc>
                  <a:txBody>
                    <a:bodyPr/>
                    <a:lstStyle/>
                    <a:p>
                      <a:r>
                        <a:rPr lang="en-US" altLang="zh-CN" sz="2000" dirty="0">
                          <a:solidFill>
                            <a:schemeClr val="tx1"/>
                          </a:solidFill>
                        </a:rPr>
                        <a:t>in</a:t>
                      </a:r>
                      <a:endParaRPr lang="zh-CN" altLang="en-US" sz="2000" dirty="0">
                        <a:solidFill>
                          <a:schemeClr val="tx1"/>
                        </a:solidFill>
                      </a:endParaRPr>
                    </a:p>
                  </a:txBody>
                  <a:tcPr/>
                </a:tc>
                <a:tc>
                  <a:txBody>
                    <a:bodyPr/>
                    <a:lstStyle/>
                    <a:p>
                      <a:r>
                        <a:rPr lang="en-US" altLang="zh-CN" sz="2000" dirty="0">
                          <a:solidFill>
                            <a:schemeClr val="tx1"/>
                          </a:solidFill>
                        </a:rPr>
                        <a:t>23341</a:t>
                      </a:r>
                      <a:endParaRPr lang="zh-CN" altLang="en-US" sz="2000" dirty="0">
                        <a:solidFill>
                          <a:schemeClr val="tx1"/>
                        </a:solidFill>
                      </a:endParaRPr>
                    </a:p>
                  </a:txBody>
                  <a:tcPr/>
                </a:tc>
                <a:extLst>
                  <a:ext uri="{0D108BD9-81ED-4DB2-BD59-A6C34878D82A}">
                    <a16:rowId xmlns:a16="http://schemas.microsoft.com/office/drawing/2014/main" val="591810449"/>
                  </a:ext>
                </a:extLst>
              </a:tr>
              <a:tr h="370840">
                <a:tc>
                  <a:txBody>
                    <a:bodyPr/>
                    <a:lstStyle/>
                    <a:p>
                      <a:r>
                        <a:rPr lang="en-US" altLang="zh-CN" sz="2000" dirty="0">
                          <a:solidFill>
                            <a:schemeClr val="tx1"/>
                          </a:solidFill>
                        </a:rPr>
                        <a:t>2</a:t>
                      </a:r>
                      <a:endParaRPr lang="zh-CN" altLang="en-US" sz="2000" dirty="0">
                        <a:solidFill>
                          <a:schemeClr val="tx1"/>
                        </a:solidFill>
                      </a:endParaRPr>
                    </a:p>
                  </a:txBody>
                  <a:tcPr/>
                </a:tc>
                <a:tc>
                  <a:txBody>
                    <a:bodyPr/>
                    <a:lstStyle/>
                    <a:p>
                      <a:r>
                        <a:rPr lang="en-US" altLang="zh-CN" sz="2000" dirty="0">
                          <a:solidFill>
                            <a:schemeClr val="tx1"/>
                          </a:solidFill>
                        </a:rPr>
                        <a:t>of</a:t>
                      </a:r>
                      <a:endParaRPr lang="zh-CN" altLang="en-US" sz="2000" dirty="0">
                        <a:solidFill>
                          <a:schemeClr val="tx1"/>
                        </a:solidFill>
                      </a:endParaRPr>
                    </a:p>
                  </a:txBody>
                  <a:tcPr/>
                </a:tc>
                <a:tc>
                  <a:txBody>
                    <a:bodyPr/>
                    <a:lstStyle/>
                    <a:p>
                      <a:r>
                        <a:rPr lang="en-US" altLang="zh-CN" sz="2000" dirty="0">
                          <a:solidFill>
                            <a:schemeClr val="tx1"/>
                          </a:solidFill>
                        </a:rPr>
                        <a:t>36411</a:t>
                      </a:r>
                      <a:endParaRPr lang="zh-CN" altLang="en-US" sz="2000" dirty="0">
                        <a:solidFill>
                          <a:schemeClr val="tx1"/>
                        </a:solidFill>
                      </a:endParaRPr>
                    </a:p>
                  </a:txBody>
                  <a:tcPr/>
                </a:tc>
                <a:tc>
                  <a:txBody>
                    <a:bodyPr/>
                    <a:lstStyle/>
                    <a:p>
                      <a:r>
                        <a:rPr lang="en-US" altLang="zh-CN" sz="2000" dirty="0">
                          <a:solidFill>
                            <a:schemeClr val="tx1"/>
                          </a:solidFill>
                        </a:rPr>
                        <a:t>7</a:t>
                      </a:r>
                      <a:endParaRPr lang="zh-CN" altLang="en-US" sz="2000" dirty="0">
                        <a:solidFill>
                          <a:schemeClr val="tx1"/>
                        </a:solidFill>
                      </a:endParaRPr>
                    </a:p>
                  </a:txBody>
                  <a:tcPr/>
                </a:tc>
                <a:tc>
                  <a:txBody>
                    <a:bodyPr/>
                    <a:lstStyle/>
                    <a:p>
                      <a:r>
                        <a:rPr lang="en-US" altLang="zh-CN" sz="2000" dirty="0">
                          <a:solidFill>
                            <a:schemeClr val="tx1"/>
                          </a:solidFill>
                        </a:rPr>
                        <a:t>that</a:t>
                      </a:r>
                      <a:endParaRPr lang="zh-CN" altLang="en-US" sz="2000" dirty="0">
                        <a:solidFill>
                          <a:schemeClr val="tx1"/>
                        </a:solidFill>
                      </a:endParaRPr>
                    </a:p>
                  </a:txBody>
                  <a:tcPr/>
                </a:tc>
                <a:tc>
                  <a:txBody>
                    <a:bodyPr/>
                    <a:lstStyle/>
                    <a:p>
                      <a:r>
                        <a:rPr lang="en-US" altLang="zh-CN" sz="2000" dirty="0">
                          <a:solidFill>
                            <a:schemeClr val="tx1"/>
                          </a:solidFill>
                        </a:rPr>
                        <a:t>10595</a:t>
                      </a:r>
                      <a:endParaRPr lang="zh-CN" altLang="en-US" sz="2000" dirty="0">
                        <a:solidFill>
                          <a:schemeClr val="tx1"/>
                        </a:solidFill>
                      </a:endParaRPr>
                    </a:p>
                  </a:txBody>
                  <a:tcPr/>
                </a:tc>
                <a:extLst>
                  <a:ext uri="{0D108BD9-81ED-4DB2-BD59-A6C34878D82A}">
                    <a16:rowId xmlns:a16="http://schemas.microsoft.com/office/drawing/2014/main" val="3215929268"/>
                  </a:ext>
                </a:extLst>
              </a:tr>
              <a:tr h="370840">
                <a:tc>
                  <a:txBody>
                    <a:bodyPr/>
                    <a:lstStyle/>
                    <a:p>
                      <a:r>
                        <a:rPr lang="en-US" altLang="zh-CN" sz="2000" dirty="0">
                          <a:solidFill>
                            <a:schemeClr val="tx1"/>
                          </a:solidFill>
                        </a:rPr>
                        <a:t>3</a:t>
                      </a:r>
                      <a:endParaRPr lang="zh-CN" altLang="en-US" sz="2000" dirty="0">
                        <a:solidFill>
                          <a:schemeClr val="tx1"/>
                        </a:solidFill>
                      </a:endParaRPr>
                    </a:p>
                  </a:txBody>
                  <a:tcPr/>
                </a:tc>
                <a:tc>
                  <a:txBody>
                    <a:bodyPr/>
                    <a:lstStyle/>
                    <a:p>
                      <a:r>
                        <a:rPr lang="en-US" altLang="zh-CN" sz="2000" dirty="0">
                          <a:solidFill>
                            <a:schemeClr val="tx1"/>
                          </a:solidFill>
                        </a:rPr>
                        <a:t>and</a:t>
                      </a:r>
                      <a:endParaRPr lang="zh-CN" altLang="en-US" sz="2000" dirty="0">
                        <a:solidFill>
                          <a:schemeClr val="tx1"/>
                        </a:solidFill>
                      </a:endParaRPr>
                    </a:p>
                  </a:txBody>
                  <a:tcPr/>
                </a:tc>
                <a:tc>
                  <a:txBody>
                    <a:bodyPr/>
                    <a:lstStyle/>
                    <a:p>
                      <a:r>
                        <a:rPr lang="en-US" altLang="zh-CN" sz="2000" dirty="0">
                          <a:solidFill>
                            <a:schemeClr val="tx1"/>
                          </a:solidFill>
                        </a:rPr>
                        <a:t>28852</a:t>
                      </a:r>
                      <a:endParaRPr lang="zh-CN" altLang="en-US" sz="2000" dirty="0">
                        <a:solidFill>
                          <a:schemeClr val="tx1"/>
                        </a:solidFill>
                      </a:endParaRPr>
                    </a:p>
                  </a:txBody>
                  <a:tcPr/>
                </a:tc>
                <a:tc>
                  <a:txBody>
                    <a:bodyPr/>
                    <a:lstStyle/>
                    <a:p>
                      <a:r>
                        <a:rPr lang="en-US" altLang="zh-CN" sz="2000" dirty="0">
                          <a:solidFill>
                            <a:schemeClr val="tx1"/>
                          </a:solidFill>
                        </a:rPr>
                        <a:t>8</a:t>
                      </a:r>
                      <a:endParaRPr lang="zh-CN" altLang="en-US" sz="2000" dirty="0">
                        <a:solidFill>
                          <a:schemeClr val="tx1"/>
                        </a:solidFill>
                      </a:endParaRPr>
                    </a:p>
                  </a:txBody>
                  <a:tcPr/>
                </a:tc>
                <a:tc>
                  <a:txBody>
                    <a:bodyPr/>
                    <a:lstStyle/>
                    <a:p>
                      <a:r>
                        <a:rPr lang="en-US" altLang="zh-CN" sz="2000" dirty="0">
                          <a:solidFill>
                            <a:schemeClr val="tx1"/>
                          </a:solidFill>
                        </a:rPr>
                        <a:t>is</a:t>
                      </a:r>
                      <a:endParaRPr lang="zh-CN" altLang="en-US" sz="2000" dirty="0">
                        <a:solidFill>
                          <a:schemeClr val="tx1"/>
                        </a:solidFill>
                      </a:endParaRPr>
                    </a:p>
                  </a:txBody>
                  <a:tcPr/>
                </a:tc>
                <a:tc>
                  <a:txBody>
                    <a:bodyPr/>
                    <a:lstStyle/>
                    <a:p>
                      <a:r>
                        <a:rPr lang="en-US" altLang="zh-CN" sz="2000" dirty="0">
                          <a:solidFill>
                            <a:schemeClr val="tx1"/>
                          </a:solidFill>
                        </a:rPr>
                        <a:t>10099</a:t>
                      </a:r>
                      <a:endParaRPr lang="zh-CN" altLang="en-US" sz="2000" dirty="0">
                        <a:solidFill>
                          <a:schemeClr val="tx1"/>
                        </a:solidFill>
                      </a:endParaRPr>
                    </a:p>
                  </a:txBody>
                  <a:tcPr/>
                </a:tc>
                <a:extLst>
                  <a:ext uri="{0D108BD9-81ED-4DB2-BD59-A6C34878D82A}">
                    <a16:rowId xmlns:a16="http://schemas.microsoft.com/office/drawing/2014/main" val="293449358"/>
                  </a:ext>
                </a:extLst>
              </a:tr>
              <a:tr h="370840">
                <a:tc>
                  <a:txBody>
                    <a:bodyPr/>
                    <a:lstStyle/>
                    <a:p>
                      <a:r>
                        <a:rPr lang="en-US" altLang="zh-CN" sz="2000" dirty="0">
                          <a:solidFill>
                            <a:schemeClr val="tx1"/>
                          </a:solidFill>
                        </a:rPr>
                        <a:t>4</a:t>
                      </a:r>
                      <a:endParaRPr lang="zh-CN" altLang="en-US" sz="2000" dirty="0">
                        <a:solidFill>
                          <a:schemeClr val="tx1"/>
                        </a:solidFill>
                      </a:endParaRPr>
                    </a:p>
                  </a:txBody>
                  <a:tcPr/>
                </a:tc>
                <a:tc>
                  <a:txBody>
                    <a:bodyPr/>
                    <a:lstStyle/>
                    <a:p>
                      <a:r>
                        <a:rPr lang="en-US" altLang="zh-CN" sz="2000" dirty="0">
                          <a:solidFill>
                            <a:schemeClr val="tx1"/>
                          </a:solidFill>
                        </a:rPr>
                        <a:t>to </a:t>
                      </a:r>
                      <a:endParaRPr lang="zh-CN" altLang="en-US" sz="2000" dirty="0">
                        <a:solidFill>
                          <a:schemeClr val="tx1"/>
                        </a:solidFill>
                      </a:endParaRPr>
                    </a:p>
                  </a:txBody>
                  <a:tcPr/>
                </a:tc>
                <a:tc>
                  <a:txBody>
                    <a:bodyPr/>
                    <a:lstStyle/>
                    <a:p>
                      <a:r>
                        <a:rPr lang="en-US" altLang="zh-CN" sz="2000" dirty="0">
                          <a:solidFill>
                            <a:schemeClr val="tx1"/>
                          </a:solidFill>
                        </a:rPr>
                        <a:t>26149</a:t>
                      </a:r>
                      <a:endParaRPr lang="zh-CN" altLang="en-US" sz="2000" dirty="0">
                        <a:solidFill>
                          <a:schemeClr val="tx1"/>
                        </a:solidFill>
                      </a:endParaRPr>
                    </a:p>
                  </a:txBody>
                  <a:tcPr/>
                </a:tc>
                <a:tc>
                  <a:txBody>
                    <a:bodyPr/>
                    <a:lstStyle/>
                    <a:p>
                      <a:r>
                        <a:rPr lang="en-US" altLang="zh-CN" sz="2000" dirty="0">
                          <a:solidFill>
                            <a:schemeClr val="tx1"/>
                          </a:solidFill>
                        </a:rPr>
                        <a:t>9</a:t>
                      </a:r>
                      <a:endParaRPr lang="zh-CN" altLang="en-US" sz="2000" dirty="0">
                        <a:solidFill>
                          <a:schemeClr val="tx1"/>
                        </a:solidFill>
                      </a:endParaRPr>
                    </a:p>
                  </a:txBody>
                  <a:tcPr/>
                </a:tc>
                <a:tc>
                  <a:txBody>
                    <a:bodyPr/>
                    <a:lstStyle/>
                    <a:p>
                      <a:r>
                        <a:rPr lang="en-US" altLang="zh-CN" sz="2000" dirty="0">
                          <a:solidFill>
                            <a:schemeClr val="tx1"/>
                          </a:solidFill>
                        </a:rPr>
                        <a:t>was</a:t>
                      </a:r>
                      <a:endParaRPr lang="zh-CN" altLang="en-US" sz="2000" dirty="0">
                        <a:solidFill>
                          <a:schemeClr val="tx1"/>
                        </a:solidFill>
                      </a:endParaRPr>
                    </a:p>
                  </a:txBody>
                  <a:tcPr/>
                </a:tc>
                <a:tc>
                  <a:txBody>
                    <a:bodyPr/>
                    <a:lstStyle/>
                    <a:p>
                      <a:r>
                        <a:rPr lang="en-US" altLang="zh-CN" sz="2000" dirty="0">
                          <a:solidFill>
                            <a:schemeClr val="tx1"/>
                          </a:solidFill>
                        </a:rPr>
                        <a:t>9816</a:t>
                      </a:r>
                      <a:endParaRPr lang="zh-CN" altLang="en-US" sz="2000" dirty="0">
                        <a:solidFill>
                          <a:schemeClr val="tx1"/>
                        </a:solidFill>
                      </a:endParaRPr>
                    </a:p>
                  </a:txBody>
                  <a:tcPr/>
                </a:tc>
                <a:extLst>
                  <a:ext uri="{0D108BD9-81ED-4DB2-BD59-A6C34878D82A}">
                    <a16:rowId xmlns:a16="http://schemas.microsoft.com/office/drawing/2014/main" val="2351841751"/>
                  </a:ext>
                </a:extLst>
              </a:tr>
              <a:tr h="370840">
                <a:tc>
                  <a:txBody>
                    <a:bodyPr/>
                    <a:lstStyle/>
                    <a:p>
                      <a:r>
                        <a:rPr lang="en-US" altLang="zh-CN" sz="2000" dirty="0">
                          <a:solidFill>
                            <a:schemeClr val="tx1"/>
                          </a:solidFill>
                        </a:rPr>
                        <a:t>5</a:t>
                      </a:r>
                      <a:endParaRPr lang="zh-CN" altLang="en-US" sz="2000" dirty="0">
                        <a:solidFill>
                          <a:schemeClr val="tx1"/>
                        </a:solidFill>
                      </a:endParaRPr>
                    </a:p>
                  </a:txBody>
                  <a:tcPr/>
                </a:tc>
                <a:tc>
                  <a:txBody>
                    <a:bodyPr/>
                    <a:lstStyle/>
                    <a:p>
                      <a:r>
                        <a:rPr lang="en-US" altLang="zh-CN" sz="2000" dirty="0">
                          <a:solidFill>
                            <a:schemeClr val="tx1"/>
                          </a:solidFill>
                        </a:rPr>
                        <a:t>a</a:t>
                      </a:r>
                      <a:endParaRPr lang="zh-CN" altLang="en-US" sz="2000" dirty="0">
                        <a:solidFill>
                          <a:schemeClr val="tx1"/>
                        </a:solidFill>
                      </a:endParaRPr>
                    </a:p>
                  </a:txBody>
                  <a:tcPr/>
                </a:tc>
                <a:tc>
                  <a:txBody>
                    <a:bodyPr/>
                    <a:lstStyle/>
                    <a:p>
                      <a:r>
                        <a:rPr lang="en-US" altLang="zh-CN" sz="2000" dirty="0">
                          <a:solidFill>
                            <a:schemeClr val="tx1"/>
                          </a:solidFill>
                        </a:rPr>
                        <a:t>23237</a:t>
                      </a:r>
                      <a:endParaRPr lang="zh-CN" altLang="en-US" sz="2000" dirty="0">
                        <a:solidFill>
                          <a:schemeClr val="tx1"/>
                        </a:solidFill>
                      </a:endParaRPr>
                    </a:p>
                  </a:txBody>
                  <a:tcPr/>
                </a:tc>
                <a:tc>
                  <a:txBody>
                    <a:bodyPr/>
                    <a:lstStyle/>
                    <a:p>
                      <a:r>
                        <a:rPr lang="en-US" altLang="zh-CN" sz="2000" dirty="0">
                          <a:solidFill>
                            <a:schemeClr val="tx1"/>
                          </a:solidFill>
                        </a:rPr>
                        <a:t>10</a:t>
                      </a:r>
                      <a:endParaRPr lang="zh-CN" altLang="en-US" sz="2000" dirty="0">
                        <a:solidFill>
                          <a:schemeClr val="tx1"/>
                        </a:solidFill>
                      </a:endParaRPr>
                    </a:p>
                  </a:txBody>
                  <a:tcPr/>
                </a:tc>
                <a:tc>
                  <a:txBody>
                    <a:bodyPr/>
                    <a:lstStyle/>
                    <a:p>
                      <a:r>
                        <a:rPr lang="en-US" altLang="zh-CN" sz="2000" dirty="0">
                          <a:solidFill>
                            <a:schemeClr val="tx1"/>
                          </a:solidFill>
                        </a:rPr>
                        <a:t>he</a:t>
                      </a:r>
                      <a:endParaRPr lang="zh-CN" altLang="en-US" sz="2000" dirty="0">
                        <a:solidFill>
                          <a:schemeClr val="tx1"/>
                        </a:solidFill>
                      </a:endParaRPr>
                    </a:p>
                  </a:txBody>
                  <a:tcPr/>
                </a:tc>
                <a:tc>
                  <a:txBody>
                    <a:bodyPr/>
                    <a:lstStyle/>
                    <a:p>
                      <a:r>
                        <a:rPr lang="en-US" altLang="zh-CN" sz="2000" dirty="0">
                          <a:solidFill>
                            <a:schemeClr val="tx1"/>
                          </a:solidFill>
                        </a:rPr>
                        <a:t>9543</a:t>
                      </a:r>
                      <a:endParaRPr lang="zh-CN" altLang="en-US" sz="2000" dirty="0">
                        <a:solidFill>
                          <a:schemeClr val="tx1"/>
                        </a:solidFill>
                      </a:endParaRPr>
                    </a:p>
                  </a:txBody>
                  <a:tcPr/>
                </a:tc>
                <a:extLst>
                  <a:ext uri="{0D108BD9-81ED-4DB2-BD59-A6C34878D82A}">
                    <a16:rowId xmlns:a16="http://schemas.microsoft.com/office/drawing/2014/main" val="748891368"/>
                  </a:ext>
                </a:extLst>
              </a:tr>
            </a:tbl>
          </a:graphicData>
        </a:graphic>
      </p:graphicFrame>
    </p:spTree>
    <p:extLst>
      <p:ext uri="{BB962C8B-B14F-4D97-AF65-F5344CB8AC3E}">
        <p14:creationId xmlns:p14="http://schemas.microsoft.com/office/powerpoint/2010/main" val="1976937894"/>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E7927B3-53BC-5C75-6F65-38BF1CAE3BF0}"/>
              </a:ext>
            </a:extLst>
          </p:cNvPr>
          <p:cNvSpPr>
            <a:spLocks noGrp="1"/>
          </p:cNvSpPr>
          <p:nvPr>
            <p:ph type="sldNum" sz="quarter" idx="12"/>
          </p:nvPr>
        </p:nvSpPr>
        <p:spPr/>
        <p:txBody>
          <a:bodyPr/>
          <a:lstStyle/>
          <a:p>
            <a:pPr>
              <a:defRPr/>
            </a:pPr>
            <a:fld id="{6695875E-1D8E-5C47-A1E8-9C990B064D39}" type="slidenum">
              <a:rPr lang="en-US" altLang="ko-KR" smtClean="0"/>
              <a:pPr>
                <a:defRPr/>
              </a:pPr>
              <a:t>8</a:t>
            </a:fld>
            <a:endParaRPr lang="en-US" altLang="ko-KR"/>
          </a:p>
        </p:txBody>
      </p:sp>
      <p:pic>
        <p:nvPicPr>
          <p:cNvPr id="5" name="Picture" title="fig:">
            <a:extLst>
              <a:ext uri="{FF2B5EF4-FFF2-40B4-BE49-F238E27FC236}">
                <a16:creationId xmlns:a16="http://schemas.microsoft.com/office/drawing/2014/main" id="{A7D004DD-51D0-B407-EB5D-A4BB34D4AD2C}"/>
              </a:ext>
            </a:extLst>
          </p:cNvPr>
          <p:cNvPicPr>
            <a:picLocks noGrp="1"/>
          </p:cNvPicPr>
          <p:nvPr>
            <p:ph idx="4294967295"/>
          </p:nvPr>
        </p:nvPicPr>
        <p:blipFill>
          <a:blip r:embed="rId2"/>
          <a:stretch>
            <a:fillRect/>
          </a:stretch>
        </p:blipFill>
        <p:spPr bwMode="auto">
          <a:xfrm>
            <a:off x="0" y="995363"/>
            <a:ext cx="6096000" cy="4572000"/>
          </a:xfrm>
          <a:prstGeom prst="rect">
            <a:avLst/>
          </a:prstGeom>
          <a:noFill/>
          <a:ln w="9525">
            <a:noFill/>
            <a:headEnd/>
            <a:tailEnd/>
          </a:ln>
        </p:spPr>
      </p:pic>
      <p:sp>
        <p:nvSpPr>
          <p:cNvPr id="6" name="文本框 5">
            <a:extLst>
              <a:ext uri="{FF2B5EF4-FFF2-40B4-BE49-F238E27FC236}">
                <a16:creationId xmlns:a16="http://schemas.microsoft.com/office/drawing/2014/main" id="{A5448B3D-EE06-499C-9FDA-6D606B2B7355}"/>
              </a:ext>
            </a:extLst>
          </p:cNvPr>
          <p:cNvSpPr txBox="1"/>
          <p:nvPr/>
        </p:nvSpPr>
        <p:spPr>
          <a:xfrm>
            <a:off x="755576" y="764704"/>
            <a:ext cx="3262432" cy="461665"/>
          </a:xfrm>
          <a:prstGeom prst="rect">
            <a:avLst/>
          </a:prstGeom>
          <a:noFill/>
        </p:spPr>
        <p:txBody>
          <a:bodyPr wrap="none" rtlCol="0">
            <a:spAutoFit/>
          </a:bodyPr>
          <a:lstStyle/>
          <a:p>
            <a:r>
              <a:rPr kumimoji="1" lang="zh-CN" altLang="en-US" dirty="0"/>
              <a:t>微软亚洲研究院语料库</a:t>
            </a:r>
          </a:p>
        </p:txBody>
      </p:sp>
      <p:sp>
        <p:nvSpPr>
          <p:cNvPr id="7" name="文本框 6">
            <a:extLst>
              <a:ext uri="{FF2B5EF4-FFF2-40B4-BE49-F238E27FC236}">
                <a16:creationId xmlns:a16="http://schemas.microsoft.com/office/drawing/2014/main" id="{42B74680-CF48-AA3B-AC05-B925D054C940}"/>
              </a:ext>
            </a:extLst>
          </p:cNvPr>
          <p:cNvSpPr txBox="1"/>
          <p:nvPr/>
        </p:nvSpPr>
        <p:spPr>
          <a:xfrm>
            <a:off x="755576" y="5567535"/>
            <a:ext cx="7917552" cy="1200329"/>
          </a:xfrm>
          <a:prstGeom prst="rect">
            <a:avLst/>
          </a:prstGeom>
          <a:noFill/>
        </p:spPr>
        <p:txBody>
          <a:bodyPr wrap="none" rtlCol="0">
            <a:spAutoFit/>
          </a:bodyPr>
          <a:lstStyle/>
          <a:p>
            <a:pPr marL="342900" indent="-342900">
              <a:buClr>
                <a:srgbClr val="0432FF"/>
              </a:buClr>
              <a:buFont typeface="Wingdings" pitchFamily="2" charset="2"/>
              <a:buChar char="l"/>
            </a:pPr>
            <a:r>
              <a:rPr kumimoji="1" lang="zh-CN" altLang="en-US" dirty="0"/>
              <a:t>满足幂律分布，也称长尾效应、二八原则、马太效应等</a:t>
            </a:r>
            <a:endParaRPr kumimoji="1" lang="en-US" altLang="zh-CN" dirty="0"/>
          </a:p>
          <a:p>
            <a:pPr marL="342900" indent="-342900">
              <a:buClr>
                <a:srgbClr val="0432FF"/>
              </a:buClr>
              <a:buFont typeface="Wingdings" pitchFamily="2" charset="2"/>
              <a:buChar char="l"/>
            </a:pPr>
            <a:r>
              <a:rPr kumimoji="1" lang="zh-CN" altLang="en-US" dirty="0"/>
              <a:t>坐标分别为排名和频率的自然对数，接近直线</a:t>
            </a:r>
            <a:endParaRPr kumimoji="1" lang="en-US" altLang="zh-CN" dirty="0"/>
          </a:p>
          <a:p>
            <a:pPr marL="342900" indent="-342900">
              <a:buClr>
                <a:srgbClr val="0432FF"/>
              </a:buClr>
              <a:buFont typeface="Wingdings" pitchFamily="2" charset="2"/>
              <a:buChar char="l"/>
            </a:pPr>
            <a:endParaRPr kumimoji="1" lang="zh-CN" altLang="en-US" dirty="0"/>
          </a:p>
        </p:txBody>
      </p:sp>
    </p:spTree>
    <p:extLst>
      <p:ext uri="{BB962C8B-B14F-4D97-AF65-F5344CB8AC3E}">
        <p14:creationId xmlns:p14="http://schemas.microsoft.com/office/powerpoint/2010/main" val="2450493384"/>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9A2EE67-9FBB-083F-0340-AC6890EC685C}"/>
              </a:ext>
            </a:extLst>
          </p:cNvPr>
          <p:cNvSpPr>
            <a:spLocks noGrp="1"/>
          </p:cNvSpPr>
          <p:nvPr>
            <p:ph type="sldNum" sz="quarter" idx="12"/>
          </p:nvPr>
        </p:nvSpPr>
        <p:spPr/>
        <p:txBody>
          <a:bodyPr/>
          <a:lstStyle/>
          <a:p>
            <a:pPr>
              <a:defRPr/>
            </a:pPr>
            <a:fld id="{6695875E-1D8E-5C47-A1E8-9C990B064D39}" type="slidenum">
              <a:rPr lang="en-US" altLang="ko-KR" smtClean="0"/>
              <a:pPr>
                <a:defRPr/>
              </a:pPr>
              <a:t>9</a:t>
            </a:fld>
            <a:endParaRPr lang="en-US" altLang="ko-K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4294967295"/>
          </p:nvPr>
        </p:nvSpPr>
        <p:spPr>
          <a:xfrm>
            <a:off x="842963" y="1293813"/>
            <a:ext cx="8301037" cy="4572000"/>
          </a:xfrm>
        </p:spPr>
        <p:txBody>
          <a:bodyPr>
            <a:normAutofit/>
          </a:bodyPr>
          <a:lstStyle/>
          <a:p>
            <a:r>
              <a:rPr lang="zh-CN" altLang="en-US" sz="2400" dirty="0">
                <a:latin typeface="Microsoft YaHei" panose="020B0503020204020204" pitchFamily="34" charset="-122"/>
                <a:ea typeface="Microsoft YaHei" panose="020B0503020204020204" pitchFamily="34" charset="-122"/>
              </a:rPr>
              <a:t>搜狗实验室发布的互联网词库（</a:t>
            </a:r>
            <a:r>
              <a:rPr lang="en-US" altLang="zh-CN" sz="2400" dirty="0" err="1">
                <a:latin typeface="Microsoft YaHei" panose="020B0503020204020204" pitchFamily="34" charset="-122"/>
                <a:ea typeface="Microsoft YaHei" panose="020B0503020204020204" pitchFamily="34" charset="-122"/>
              </a:rPr>
              <a:t>SogouW</a:t>
            </a:r>
            <a:r>
              <a:rPr lang="zh-CN" altLang="en-US" sz="2400" dirty="0">
                <a:latin typeface="Microsoft YaHei" panose="020B0503020204020204" pitchFamily="34" charset="-122"/>
                <a:ea typeface="Microsoft YaHei" panose="020B0503020204020204" pitchFamily="34" charset="-122"/>
              </a:rPr>
              <a:t>，其中有</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万个词条）</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清华大学开放中文词库（</a:t>
            </a:r>
            <a:r>
              <a:rPr lang="en-US" altLang="zh-CN" sz="2400" dirty="0">
                <a:latin typeface="Microsoft YaHei" panose="020B0503020204020204" pitchFamily="34" charset="-122"/>
                <a:ea typeface="Microsoft YaHei" panose="020B0503020204020204" pitchFamily="34" charset="-122"/>
              </a:rPr>
              <a:t>THUOCL</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码农场千万级巨型汉语词库（千万级词条）</a:t>
            </a: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r>
              <a:rPr lang="en-US" altLang="zh-CN" sz="2400" dirty="0" err="1">
                <a:latin typeface="Microsoft YaHei" panose="020B0503020204020204" pitchFamily="34" charset="-122"/>
                <a:ea typeface="Microsoft YaHei" panose="020B0503020204020204" pitchFamily="34" charset="-122"/>
              </a:rPr>
              <a:t>HanLP</a:t>
            </a:r>
            <a:r>
              <a:rPr lang="zh-CN" altLang="en-US" sz="2400" dirty="0">
                <a:latin typeface="Microsoft YaHei" panose="020B0503020204020204" pitchFamily="34" charset="-122"/>
                <a:ea typeface="Microsoft YaHei" panose="020B0503020204020204" pitchFamily="34" charset="-122"/>
              </a:rPr>
              <a:t>词典，以空格分隔的表格形式</a:t>
            </a:r>
            <a:endParaRPr lang="en-US" altLang="zh-CN" sz="2400" dirty="0">
              <a:latin typeface="Microsoft YaHei" panose="020B0503020204020204" pitchFamily="34" charset="-122"/>
              <a:ea typeface="Microsoft YaHei" panose="020B0503020204020204" pitchFamily="34" charset="-122"/>
            </a:endParaRPr>
          </a:p>
        </p:txBody>
      </p:sp>
      <p:sp>
        <p:nvSpPr>
          <p:cNvPr id="2" name="Title 1">
            <a:extLst>
              <a:ext uri="{FF2B5EF4-FFF2-40B4-BE49-F238E27FC236}">
                <a16:creationId xmlns:a16="http://schemas.microsoft.com/office/drawing/2014/main" id="{0E2A167C-FC5D-35E0-6BE8-228351F98C73}"/>
              </a:ext>
            </a:extLst>
          </p:cNvPr>
          <p:cNvSpPr>
            <a:spLocks noGrp="1"/>
          </p:cNvSpPr>
          <p:nvPr>
            <p:ph type="title" idx="4294967295"/>
          </p:nvPr>
        </p:nvSpPr>
        <p:spPr>
          <a:xfrm>
            <a:off x="0" y="404813"/>
            <a:ext cx="8020050" cy="889000"/>
          </a:xfrm>
        </p:spPr>
        <p:txBody>
          <a:bodyPr/>
          <a:lstStyle/>
          <a:p>
            <a:r>
              <a:rPr lang="en-US" b="1" dirty="0"/>
              <a:t>2.2 </a:t>
            </a:r>
            <a:r>
              <a:rPr lang="zh-CN" altLang="en-US" b="1" dirty="0"/>
              <a:t>词典</a:t>
            </a:r>
            <a:endParaRPr lang="en-US" b="1" dirty="0"/>
          </a:p>
        </p:txBody>
      </p:sp>
      <p:sp>
        <p:nvSpPr>
          <p:cNvPr id="5" name="Rectangle 4">
            <a:extLst>
              <a:ext uri="{FF2B5EF4-FFF2-40B4-BE49-F238E27FC236}">
                <a16:creationId xmlns:a16="http://schemas.microsoft.com/office/drawing/2014/main" id="{96805585-B309-8C4E-88F8-4B19CEEF947D}"/>
              </a:ext>
            </a:extLst>
          </p:cNvPr>
          <p:cNvSpPr/>
          <p:nvPr/>
        </p:nvSpPr>
        <p:spPr>
          <a:xfrm>
            <a:off x="1835696" y="4118040"/>
            <a:ext cx="5256584" cy="1938992"/>
          </a:xfrm>
          <a:prstGeom prst="rect">
            <a:avLst/>
          </a:prstGeom>
        </p:spPr>
        <p:txBody>
          <a:bodyPr wrap="square">
            <a:spAutoFit/>
          </a:bodyPr>
          <a:lstStyle/>
          <a:p>
            <a:pPr latinLnBrk="1">
              <a:spcAft>
                <a:spcPts val="750"/>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希望</a:t>
            </a:r>
            <a:r>
              <a:rPr lang="en-US" dirty="0">
                <a:latin typeface="Microsoft YaHei" panose="020B0503020204020204" pitchFamily="34" charset="-122"/>
                <a:ea typeface="Microsoft YaHei" panose="020B0503020204020204" pitchFamily="34" charset="-122"/>
                <a:cs typeface="Times New Roman" panose="02020603050405020304" pitchFamily="18" charset="0"/>
              </a:rPr>
              <a:t>	v	386	n	96</a:t>
            </a:r>
            <a:br>
              <a:rPr lang="en-US" dirty="0">
                <a:latin typeface="Microsoft YaHei" panose="020B0503020204020204" pitchFamily="34" charset="-122"/>
                <a:ea typeface="Microsoft YaHei" panose="020B0503020204020204" pitchFamily="34" charset="-122"/>
                <a:cs typeface="Times New Roman" panose="02020603050405020304" pitchFamily="18" charset="0"/>
              </a:rPr>
            </a:b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希罕</a:t>
            </a:r>
            <a:r>
              <a:rPr lang="en-US" dirty="0">
                <a:latin typeface="Microsoft YaHei" panose="020B0503020204020204" pitchFamily="34" charset="-122"/>
                <a:ea typeface="Microsoft YaHei" panose="020B0503020204020204" pitchFamily="34" charset="-122"/>
                <a:cs typeface="Times New Roman" panose="02020603050405020304" pitchFamily="18" charset="0"/>
              </a:rPr>
              <a:t>	a	1</a:t>
            </a:r>
            <a:br>
              <a:rPr lang="en-US" dirty="0">
                <a:latin typeface="Microsoft YaHei" panose="020B0503020204020204" pitchFamily="34" charset="-122"/>
                <a:ea typeface="Microsoft YaHei" panose="020B0503020204020204" pitchFamily="34" charset="-122"/>
                <a:cs typeface="Times New Roman" panose="02020603050405020304" pitchFamily="18" charset="0"/>
              </a:rPr>
            </a:b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希翼</a:t>
            </a:r>
            <a:r>
              <a:rPr lang="en-US" dirty="0">
                <a:latin typeface="Microsoft YaHei" panose="020B0503020204020204" pitchFamily="34" charset="-122"/>
                <a:ea typeface="Microsoft YaHei" panose="020B0503020204020204" pitchFamily="34" charset="-122"/>
                <a:cs typeface="Times New Roman" panose="02020603050405020304" pitchFamily="18" charset="0"/>
              </a:rPr>
              <a:t>	v	1</a:t>
            </a:r>
            <a:br>
              <a:rPr lang="en-US" dirty="0">
                <a:latin typeface="Microsoft YaHei" panose="020B0503020204020204" pitchFamily="34" charset="-122"/>
                <a:ea typeface="Microsoft YaHei" panose="020B0503020204020204" pitchFamily="34" charset="-122"/>
                <a:cs typeface="Times New Roman" panose="02020603050405020304" pitchFamily="18" charset="0"/>
              </a:rPr>
            </a:b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希腊</a:t>
            </a:r>
            <a:r>
              <a:rPr lang="en-US" dirty="0">
                <a:latin typeface="Microsoft YaHei" panose="020B0503020204020204" pitchFamily="34" charset="-122"/>
                <a:ea typeface="Microsoft YaHei" panose="020B0503020204020204" pitchFamily="34" charset="-122"/>
                <a:cs typeface="Times New Roman" panose="02020603050405020304" pitchFamily="18" charset="0"/>
              </a:rPr>
              <a:t>	ns	19</a:t>
            </a:r>
            <a:br>
              <a:rPr lang="en-US" dirty="0">
                <a:latin typeface="Microsoft YaHei" panose="020B0503020204020204" pitchFamily="34" charset="-122"/>
                <a:ea typeface="Microsoft YaHei" panose="020B0503020204020204" pitchFamily="34" charset="-122"/>
                <a:cs typeface="Times New Roman" panose="02020603050405020304" pitchFamily="18" charset="0"/>
              </a:rPr>
            </a:b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希腊共和国</a:t>
            </a:r>
            <a:r>
              <a:rPr lang="en-US" dirty="0">
                <a:latin typeface="Microsoft YaHei" panose="020B0503020204020204" pitchFamily="34" charset="-122"/>
                <a:ea typeface="Microsoft YaHei" panose="020B0503020204020204" pitchFamily="34" charset="-122"/>
                <a:cs typeface="Times New Roman" panose="02020603050405020304" pitchFamily="18" charset="0"/>
              </a:rPr>
              <a:t>	ns	1</a:t>
            </a:r>
          </a:p>
        </p:txBody>
      </p:sp>
    </p:spTree>
    <p:extLst>
      <p:ext uri="{BB962C8B-B14F-4D97-AF65-F5344CB8AC3E}">
        <p14:creationId xmlns:p14="http://schemas.microsoft.com/office/powerpoint/2010/main" val="1780033420"/>
      </p:ext>
    </p:extLst>
  </p:cSld>
  <p:clrMapOvr>
    <a:masterClrMapping/>
  </p:clrMapOvr>
  <p:transition spd="med">
    <p:random/>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0dd1163-7c80-43d1-b43b-fba98f27f2bd}"/>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90dd1163-7c80-43d1-b43b-fba98f27f2bd}"/>
</p:tagLst>
</file>

<file path=ppt/theme/theme1.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45608</TotalTime>
  <Words>5259</Words>
  <Application>Microsoft Office PowerPoint</Application>
  <PresentationFormat>全屏显示(4:3)</PresentationFormat>
  <Paragraphs>857</Paragraphs>
  <Slides>68</Slides>
  <Notes>46</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68</vt:i4>
      </vt:variant>
    </vt:vector>
  </HeadingPairs>
  <TitlesOfParts>
    <vt:vector size="90" baseType="lpstr">
      <vt:lpstr>KaiTi</vt:lpstr>
      <vt:lpstr>Wingdings</vt:lpstr>
      <vt:lpstr>Cambria</vt:lpstr>
      <vt:lpstr>Calibri</vt:lpstr>
      <vt:lpstr>-apple-system</vt:lpstr>
      <vt:lpstr>MS Mincho</vt:lpstr>
      <vt:lpstr>宋体</vt:lpstr>
      <vt:lpstr>Arial</vt:lpstr>
      <vt:lpstr>宋体</vt:lpstr>
      <vt:lpstr>等线 Light</vt:lpstr>
      <vt:lpstr>Consolas</vt:lpstr>
      <vt:lpstr>微软雅黑</vt:lpstr>
      <vt:lpstr>Times New Roman</vt:lpstr>
      <vt:lpstr>等线</vt:lpstr>
      <vt:lpstr>楷体_GB2312</vt:lpstr>
      <vt:lpstr>Cambria Math</vt:lpstr>
      <vt:lpstr>等线</vt:lpstr>
      <vt:lpstr>Malgun Gothic</vt:lpstr>
      <vt:lpstr>微软雅黑</vt:lpstr>
      <vt:lpstr>2_自定义设计方案</vt:lpstr>
      <vt:lpstr>自定义设计方案</vt:lpstr>
      <vt:lpstr>1_自定义设计方案</vt:lpstr>
      <vt:lpstr>第二章 中文分词</vt:lpstr>
      <vt:lpstr>第二章 中文分词</vt:lpstr>
      <vt:lpstr>2.1. 词的定义</vt:lpstr>
      <vt:lpstr>中文分词定义</vt:lpstr>
      <vt:lpstr>应用</vt:lpstr>
      <vt:lpstr>2.1.2 词的性质——齐夫定律</vt:lpstr>
      <vt:lpstr>2.1.2 词的性质——齐夫定律</vt:lpstr>
      <vt:lpstr>PowerPoint 演示文稿</vt:lpstr>
      <vt:lpstr>2.2 词典</vt:lpstr>
      <vt:lpstr>2.3 切分算法</vt:lpstr>
      <vt:lpstr>2.3.1 完全切分</vt:lpstr>
      <vt:lpstr>2.3.1 完全切分</vt:lpstr>
      <vt:lpstr>2.3.2 正向最长（大）匹配</vt:lpstr>
      <vt:lpstr>PowerPoint 演示文稿</vt:lpstr>
      <vt:lpstr>例</vt:lpstr>
      <vt:lpstr>例</vt:lpstr>
      <vt:lpstr>正向匹配注意事项</vt:lpstr>
      <vt:lpstr>PowerPoint 演示文稿</vt:lpstr>
      <vt:lpstr>PowerPoint 演示文稿</vt:lpstr>
      <vt:lpstr>例：</vt:lpstr>
      <vt:lpstr>逆向匹配注意事项</vt:lpstr>
      <vt:lpstr>2.3.4 双向最长（大）匹配</vt:lpstr>
      <vt:lpstr>PowerPoint 演示文稿</vt:lpstr>
      <vt:lpstr>2.3.4 双向最长匹配</vt:lpstr>
      <vt:lpstr>2.3.4 双向最长匹配</vt:lpstr>
      <vt:lpstr>2.4 准确率评测指标</vt:lpstr>
      <vt:lpstr>2.4.1 混淆矩阵与TP/FN/FP/TN</vt:lpstr>
      <vt:lpstr>2.4.1 混淆矩阵与TP/FN/FP/TN</vt:lpstr>
      <vt:lpstr>2.4.1 准确率</vt:lpstr>
      <vt:lpstr>2.4.2 精确率</vt:lpstr>
      <vt:lpstr>PowerPoint 演示文稿</vt:lpstr>
      <vt:lpstr>PowerPoint 演示文稿</vt:lpstr>
      <vt:lpstr>2.4.3 召回率</vt:lpstr>
      <vt:lpstr>PowerPoint 演示文稿</vt:lpstr>
      <vt:lpstr>2.4.4 F1值</vt:lpstr>
      <vt:lpstr>2.4.5 分词中的P、R、F1计算</vt:lpstr>
      <vt:lpstr>2.4.5 分词中的P、R、F1计算</vt:lpstr>
      <vt:lpstr>2.4.6 OOV 与 IV</vt:lpstr>
      <vt:lpstr>2.5.1 什么是语言模型</vt:lpstr>
      <vt:lpstr>2.5.1 什么是语言模型</vt:lpstr>
      <vt:lpstr>2.5.1 什么是语言模型</vt:lpstr>
      <vt:lpstr>2.5.1 什么是语言模型</vt:lpstr>
      <vt:lpstr>2.5.1 什么是语言模型</vt:lpstr>
      <vt:lpstr>2.5.1 什么是语言模型</vt:lpstr>
      <vt:lpstr>2.5.2 N-gram语言模型（N元语法）</vt:lpstr>
      <vt:lpstr>2.5.2 N-gram语言模型（N元语法）</vt:lpstr>
      <vt:lpstr>2.5.2 N-gram语言模型（N元语法）</vt:lpstr>
      <vt:lpstr>2.5.2 N-gram语言模型（N元语法）</vt:lpstr>
      <vt:lpstr>PowerPoint 演示文稿</vt:lpstr>
      <vt:lpstr>PowerPoint 演示文稿</vt:lpstr>
      <vt:lpstr>2.5.2 N-gram语言模型（N元语法）</vt:lpstr>
      <vt:lpstr>PowerPoint 演示文稿</vt:lpstr>
      <vt:lpstr>PowerPoint 演示文稿</vt:lpstr>
      <vt:lpstr>2.5.4 数据稀疏与平滑策略</vt:lpstr>
      <vt:lpstr>2.6 中文分词语料库及工具</vt:lpstr>
      <vt:lpstr>2.6.1 1998年《人民日报》语料库PKU</vt:lpstr>
      <vt:lpstr>2.6.3 繁体中文分词语料库</vt:lpstr>
      <vt:lpstr>2.6 中文分词语料库及工具</vt:lpstr>
      <vt:lpstr>PowerPoint 演示文稿</vt:lpstr>
      <vt:lpstr>例1：今天天气真好 例2：我来到吉林大学物理学院，发现这儿真不错</vt:lpstr>
      <vt:lpstr>PowerPoint 演示文稿</vt:lpstr>
      <vt:lpstr>例</vt:lpstr>
      <vt:lpstr>PowerPoint 演示文稿</vt:lpstr>
      <vt:lpstr>例：</vt:lpstr>
      <vt:lpstr>2.7 训练 </vt:lpstr>
      <vt:lpstr>2.8 预测</vt:lpstr>
      <vt:lpstr>2.9 标准化评测</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中文分词</dc:title>
  <dc:subject/>
  <dc:creator/>
  <cp:keywords/>
  <dc:description/>
  <cp:lastModifiedBy>Peter</cp:lastModifiedBy>
  <cp:revision>799</cp:revision>
  <dcterms:created xsi:type="dcterms:W3CDTF">2001-07-18T23:57:34Z</dcterms:created>
  <dcterms:modified xsi:type="dcterms:W3CDTF">2023-05-16T05:42:38Z</dcterms:modified>
  <cp:category/>
</cp:coreProperties>
</file>